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xml" ContentType="application/vnd.openxmlformats-officedocument.presentationml.tags+xml"/>
  <Override PartName="/ppt/notesSlides/notesSlide36.xml" ContentType="application/vnd.openxmlformats-officedocument.presentationml.notesSlide+xml"/>
  <Override PartName="/ppt/tags/tag2.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tags/tag3.xml" ContentType="application/vnd.openxmlformats-officedocument.presentationml.tags+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tags/tag4.xml" ContentType="application/vnd.openxmlformats-officedocument.presentationml.tags+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2"/>
  </p:notesMasterIdLst>
  <p:sldIdLst>
    <p:sldId id="428" r:id="rId2"/>
    <p:sldId id="392" r:id="rId3"/>
    <p:sldId id="393" r:id="rId4"/>
    <p:sldId id="294" r:id="rId5"/>
    <p:sldId id="395" r:id="rId6"/>
    <p:sldId id="394" r:id="rId7"/>
    <p:sldId id="389" r:id="rId8"/>
    <p:sldId id="295" r:id="rId9"/>
    <p:sldId id="290" r:id="rId10"/>
    <p:sldId id="296" r:id="rId11"/>
    <p:sldId id="297" r:id="rId12"/>
    <p:sldId id="298" r:id="rId13"/>
    <p:sldId id="299" r:id="rId14"/>
    <p:sldId id="300" r:id="rId15"/>
    <p:sldId id="301" r:id="rId16"/>
    <p:sldId id="304" r:id="rId17"/>
    <p:sldId id="396" r:id="rId18"/>
    <p:sldId id="305" r:id="rId19"/>
    <p:sldId id="306" r:id="rId20"/>
    <p:sldId id="378" r:id="rId21"/>
    <p:sldId id="307" r:id="rId22"/>
    <p:sldId id="308" r:id="rId23"/>
    <p:sldId id="309" r:id="rId24"/>
    <p:sldId id="310" r:id="rId25"/>
    <p:sldId id="311" r:id="rId26"/>
    <p:sldId id="313" r:id="rId27"/>
    <p:sldId id="314" r:id="rId28"/>
    <p:sldId id="315" r:id="rId29"/>
    <p:sldId id="388" r:id="rId30"/>
    <p:sldId id="317" r:id="rId31"/>
    <p:sldId id="397" r:id="rId32"/>
    <p:sldId id="318" r:id="rId33"/>
    <p:sldId id="319" r:id="rId34"/>
    <p:sldId id="398" r:id="rId35"/>
    <p:sldId id="399" r:id="rId36"/>
    <p:sldId id="322" r:id="rId37"/>
    <p:sldId id="325" r:id="rId38"/>
    <p:sldId id="400" r:id="rId39"/>
    <p:sldId id="323" r:id="rId40"/>
    <p:sldId id="324" r:id="rId41"/>
    <p:sldId id="326" r:id="rId42"/>
    <p:sldId id="401" r:id="rId43"/>
    <p:sldId id="328" r:id="rId44"/>
    <p:sldId id="403" r:id="rId45"/>
    <p:sldId id="402" r:id="rId46"/>
    <p:sldId id="330" r:id="rId47"/>
    <p:sldId id="331" r:id="rId48"/>
    <p:sldId id="332" r:id="rId49"/>
    <p:sldId id="334" r:id="rId50"/>
    <p:sldId id="381" r:id="rId51"/>
    <p:sldId id="405" r:id="rId52"/>
    <p:sldId id="383" r:id="rId53"/>
    <p:sldId id="382" r:id="rId54"/>
    <p:sldId id="380" r:id="rId55"/>
    <p:sldId id="384" r:id="rId56"/>
    <p:sldId id="335" r:id="rId57"/>
    <p:sldId id="341" r:id="rId58"/>
    <p:sldId id="342" r:id="rId59"/>
    <p:sldId id="385" r:id="rId60"/>
    <p:sldId id="386" r:id="rId61"/>
    <p:sldId id="387" r:id="rId62"/>
    <p:sldId id="343" r:id="rId63"/>
    <p:sldId id="346" r:id="rId64"/>
    <p:sldId id="407" r:id="rId65"/>
    <p:sldId id="414" r:id="rId66"/>
    <p:sldId id="406" r:id="rId67"/>
    <p:sldId id="404" r:id="rId68"/>
    <p:sldId id="345" r:id="rId69"/>
    <p:sldId id="347" r:id="rId70"/>
    <p:sldId id="356" r:id="rId71"/>
    <p:sldId id="379" r:id="rId72"/>
    <p:sldId id="410" r:id="rId73"/>
    <p:sldId id="411" r:id="rId74"/>
    <p:sldId id="412" r:id="rId75"/>
    <p:sldId id="408" r:id="rId76"/>
    <p:sldId id="409" r:id="rId77"/>
    <p:sldId id="355" r:id="rId78"/>
    <p:sldId id="413" r:id="rId79"/>
    <p:sldId id="359" r:id="rId80"/>
    <p:sldId id="348" r:id="rId81"/>
    <p:sldId id="415" r:id="rId82"/>
    <p:sldId id="416" r:id="rId83"/>
    <p:sldId id="420" r:id="rId84"/>
    <p:sldId id="361" r:id="rId85"/>
    <p:sldId id="360" r:id="rId86"/>
    <p:sldId id="429" r:id="rId87"/>
    <p:sldId id="362" r:id="rId88"/>
    <p:sldId id="363" r:id="rId89"/>
    <p:sldId id="417" r:id="rId90"/>
    <p:sldId id="418" r:id="rId91"/>
    <p:sldId id="419" r:id="rId92"/>
    <p:sldId id="425" r:id="rId93"/>
    <p:sldId id="365" r:id="rId94"/>
    <p:sldId id="424" r:id="rId95"/>
    <p:sldId id="366" r:id="rId96"/>
    <p:sldId id="368" r:id="rId97"/>
    <p:sldId id="426" r:id="rId98"/>
    <p:sldId id="421" r:id="rId99"/>
    <p:sldId id="423" r:id="rId100"/>
    <p:sldId id="372" r:id="rId101"/>
    <p:sldId id="367" r:id="rId102"/>
    <p:sldId id="369" r:id="rId103"/>
    <p:sldId id="370" r:id="rId104"/>
    <p:sldId id="371" r:id="rId105"/>
    <p:sldId id="376" r:id="rId106"/>
    <p:sldId id="374" r:id="rId107"/>
    <p:sldId id="375" r:id="rId108"/>
    <p:sldId id="427" r:id="rId109"/>
    <p:sldId id="377" r:id="rId110"/>
    <p:sldId id="373" r:id="rId1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FFFFFF"/>
    <a:srgbClr val="010000"/>
    <a:srgbClr val="FE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48B112-CFF4-44BB-A3F8-B4EFC8159ACA}" v="41" dt="2020-09-02T03:57:20.9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2" autoAdjust="0"/>
    <p:restoredTop sz="82139" autoAdjust="0"/>
  </p:normalViewPr>
  <p:slideViewPr>
    <p:cSldViewPr snapToGrid="0" snapToObjects="1">
      <p:cViewPr varScale="1">
        <p:scale>
          <a:sx n="88" d="100"/>
          <a:sy n="88" d="100"/>
        </p:scale>
        <p:origin x="209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microsoft.com/office/2016/11/relationships/changesInfo" Target="changesInfos/changesInfo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118"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B248B112-CFF4-44BB-A3F8-B4EFC8159ACA}"/>
    <pc:docChg chg="custSel modSld">
      <pc:chgData name="Bethany Bolen" userId="8e338a04f9f07398" providerId="LiveId" clId="{B248B112-CFF4-44BB-A3F8-B4EFC8159ACA}" dt="2020-09-02T03:57:20.900" v="124" actId="478"/>
      <pc:docMkLst>
        <pc:docMk/>
      </pc:docMkLst>
      <pc:sldChg chg="addSp delSp modSp mod">
        <pc:chgData name="Bethany Bolen" userId="8e338a04f9f07398" providerId="LiveId" clId="{B248B112-CFF4-44BB-A3F8-B4EFC8159ACA}" dt="2020-09-02T03:54:32.285" v="20" actId="478"/>
        <pc:sldMkLst>
          <pc:docMk/>
          <pc:sldMk cId="1527584064" sldId="297"/>
        </pc:sldMkLst>
        <pc:picChg chg="add mod ord">
          <ac:chgData name="Bethany Bolen" userId="8e338a04f9f07398" providerId="LiveId" clId="{B248B112-CFF4-44BB-A3F8-B4EFC8159ACA}" dt="2020-09-02T03:54:31.397" v="19" actId="167"/>
          <ac:picMkLst>
            <pc:docMk/>
            <pc:sldMk cId="1527584064" sldId="297"/>
            <ac:picMk id="6" creationId="{75C8973B-27F6-4FB9-82EE-51E8A1C6F0D1}"/>
          </ac:picMkLst>
        </pc:picChg>
        <pc:picChg chg="del">
          <ac:chgData name="Bethany Bolen" userId="8e338a04f9f07398" providerId="LiveId" clId="{B248B112-CFF4-44BB-A3F8-B4EFC8159ACA}" dt="2020-09-02T03:54:32.285" v="20" actId="478"/>
          <ac:picMkLst>
            <pc:docMk/>
            <pc:sldMk cId="1527584064" sldId="297"/>
            <ac:picMk id="1026" creationId="{00000000-0000-0000-0000-000000000000}"/>
          </ac:picMkLst>
        </pc:picChg>
      </pc:sldChg>
      <pc:sldChg chg="addSp delSp modSp mod">
        <pc:chgData name="Bethany Bolen" userId="8e338a04f9f07398" providerId="LiveId" clId="{B248B112-CFF4-44BB-A3F8-B4EFC8159ACA}" dt="2020-09-02T03:54:38.163" v="25" actId="478"/>
        <pc:sldMkLst>
          <pc:docMk/>
          <pc:sldMk cId="3753691458" sldId="299"/>
        </pc:sldMkLst>
        <pc:picChg chg="add mod ord">
          <ac:chgData name="Bethany Bolen" userId="8e338a04f9f07398" providerId="LiveId" clId="{B248B112-CFF4-44BB-A3F8-B4EFC8159ACA}" dt="2020-09-02T03:54:37.556" v="24" actId="962"/>
          <ac:picMkLst>
            <pc:docMk/>
            <pc:sldMk cId="3753691458" sldId="299"/>
            <ac:picMk id="6" creationId="{38C240D3-4C51-43C7-9091-6DC5782B86AD}"/>
          </ac:picMkLst>
        </pc:picChg>
        <pc:picChg chg="del">
          <ac:chgData name="Bethany Bolen" userId="8e338a04f9f07398" providerId="LiveId" clId="{B248B112-CFF4-44BB-A3F8-B4EFC8159ACA}" dt="2020-09-02T03:54:38.163" v="25" actId="478"/>
          <ac:picMkLst>
            <pc:docMk/>
            <pc:sldMk cId="3753691458" sldId="299"/>
            <ac:picMk id="2050" creationId="{00000000-0000-0000-0000-000000000000}"/>
          </ac:picMkLst>
        </pc:picChg>
      </pc:sldChg>
      <pc:sldChg chg="addSp delSp modSp mod">
        <pc:chgData name="Bethany Bolen" userId="8e338a04f9f07398" providerId="LiveId" clId="{B248B112-CFF4-44BB-A3F8-B4EFC8159ACA}" dt="2020-09-02T03:54:49.400" v="30" actId="478"/>
        <pc:sldMkLst>
          <pc:docMk/>
          <pc:sldMk cId="503166722" sldId="314"/>
        </pc:sldMkLst>
        <pc:picChg chg="add mod ord">
          <ac:chgData name="Bethany Bolen" userId="8e338a04f9f07398" providerId="LiveId" clId="{B248B112-CFF4-44BB-A3F8-B4EFC8159ACA}" dt="2020-09-02T03:54:48.429" v="29" actId="167"/>
          <ac:picMkLst>
            <pc:docMk/>
            <pc:sldMk cId="503166722" sldId="314"/>
            <ac:picMk id="6" creationId="{018F6733-3A0A-40DD-ACB8-0788D46305A8}"/>
          </ac:picMkLst>
        </pc:picChg>
        <pc:picChg chg="del">
          <ac:chgData name="Bethany Bolen" userId="8e338a04f9f07398" providerId="LiveId" clId="{B248B112-CFF4-44BB-A3F8-B4EFC8159ACA}" dt="2020-09-02T03:54:49.400" v="30" actId="478"/>
          <ac:picMkLst>
            <pc:docMk/>
            <pc:sldMk cId="503166722" sldId="314"/>
            <ac:picMk id="7170" creationId="{00000000-0000-0000-0000-000000000000}"/>
          </ac:picMkLst>
        </pc:picChg>
      </pc:sldChg>
      <pc:sldChg chg="addSp delSp modSp mod">
        <pc:chgData name="Bethany Bolen" userId="8e338a04f9f07398" providerId="LiveId" clId="{B248B112-CFF4-44BB-A3F8-B4EFC8159ACA}" dt="2020-09-02T03:54:55.622" v="35" actId="478"/>
        <pc:sldMkLst>
          <pc:docMk/>
          <pc:sldMk cId="2876472274" sldId="315"/>
        </pc:sldMkLst>
        <pc:picChg chg="add mod ord">
          <ac:chgData name="Bethany Bolen" userId="8e338a04f9f07398" providerId="LiveId" clId="{B248B112-CFF4-44BB-A3F8-B4EFC8159ACA}" dt="2020-09-02T03:54:54.163" v="34" actId="167"/>
          <ac:picMkLst>
            <pc:docMk/>
            <pc:sldMk cId="2876472274" sldId="315"/>
            <ac:picMk id="6" creationId="{500452DE-425D-444F-9B23-14CF49C412AF}"/>
          </ac:picMkLst>
        </pc:picChg>
        <pc:picChg chg="del">
          <ac:chgData name="Bethany Bolen" userId="8e338a04f9f07398" providerId="LiveId" clId="{B248B112-CFF4-44BB-A3F8-B4EFC8159ACA}" dt="2020-09-02T03:54:55.622" v="35" actId="478"/>
          <ac:picMkLst>
            <pc:docMk/>
            <pc:sldMk cId="2876472274" sldId="315"/>
            <ac:picMk id="1026" creationId="{00000000-0000-0000-0000-000000000000}"/>
          </ac:picMkLst>
        </pc:picChg>
      </pc:sldChg>
      <pc:sldChg chg="addSp delSp modSp mod">
        <pc:chgData name="Bethany Bolen" userId="8e338a04f9f07398" providerId="LiveId" clId="{B248B112-CFF4-44BB-A3F8-B4EFC8159ACA}" dt="2020-09-02T03:55:26.132" v="58" actId="732"/>
        <pc:sldMkLst>
          <pc:docMk/>
          <pc:sldMk cId="822070069" sldId="317"/>
        </pc:sldMkLst>
        <pc:picChg chg="add mod ord modCrop">
          <ac:chgData name="Bethany Bolen" userId="8e338a04f9f07398" providerId="LiveId" clId="{B248B112-CFF4-44BB-A3F8-B4EFC8159ACA}" dt="2020-09-02T03:55:26.132" v="58" actId="732"/>
          <ac:picMkLst>
            <pc:docMk/>
            <pc:sldMk cId="822070069" sldId="317"/>
            <ac:picMk id="6" creationId="{85C14B34-3AAF-440C-BAE4-653EBD1829B5}"/>
          </ac:picMkLst>
        </pc:picChg>
        <pc:picChg chg="del">
          <ac:chgData name="Bethany Bolen" userId="8e338a04f9f07398" providerId="LiveId" clId="{B248B112-CFF4-44BB-A3F8-B4EFC8159ACA}" dt="2020-09-02T03:55:20.923" v="57" actId="478"/>
          <ac:picMkLst>
            <pc:docMk/>
            <pc:sldMk cId="822070069" sldId="317"/>
            <ac:picMk id="7" creationId="{00000000-0000-0000-0000-000000000000}"/>
          </ac:picMkLst>
        </pc:picChg>
      </pc:sldChg>
      <pc:sldChg chg="addSp delSp modSp mod">
        <pc:chgData name="Bethany Bolen" userId="8e338a04f9f07398" providerId="LiveId" clId="{B248B112-CFF4-44BB-A3F8-B4EFC8159ACA}" dt="2020-09-02T03:55:50.932" v="73" actId="478"/>
        <pc:sldMkLst>
          <pc:docMk/>
          <pc:sldMk cId="4142219779" sldId="334"/>
        </pc:sldMkLst>
        <pc:picChg chg="del">
          <ac:chgData name="Bethany Bolen" userId="8e338a04f9f07398" providerId="LiveId" clId="{B248B112-CFF4-44BB-A3F8-B4EFC8159ACA}" dt="2020-09-02T03:55:50.932" v="73" actId="478"/>
          <ac:picMkLst>
            <pc:docMk/>
            <pc:sldMk cId="4142219779" sldId="334"/>
            <ac:picMk id="6" creationId="{00000000-0000-0000-0000-000000000000}"/>
          </ac:picMkLst>
        </pc:picChg>
        <pc:picChg chg="add mod ord">
          <ac:chgData name="Bethany Bolen" userId="8e338a04f9f07398" providerId="LiveId" clId="{B248B112-CFF4-44BB-A3F8-B4EFC8159ACA}" dt="2020-09-02T03:55:49.791" v="72" actId="167"/>
          <ac:picMkLst>
            <pc:docMk/>
            <pc:sldMk cId="4142219779" sldId="334"/>
            <ac:picMk id="7" creationId="{DA84D226-7B68-4019-93A0-5B5FDD4DEEC8}"/>
          </ac:picMkLst>
        </pc:picChg>
      </pc:sldChg>
      <pc:sldChg chg="addSp delSp modSp mod">
        <pc:chgData name="Bethany Bolen" userId="8e338a04f9f07398" providerId="LiveId" clId="{B248B112-CFF4-44BB-A3F8-B4EFC8159ACA}" dt="2020-09-02T03:56:08.050" v="83" actId="478"/>
        <pc:sldMkLst>
          <pc:docMk/>
          <pc:sldMk cId="3293091540" sldId="335"/>
        </pc:sldMkLst>
        <pc:picChg chg="add mod ord">
          <ac:chgData name="Bethany Bolen" userId="8e338a04f9f07398" providerId="LiveId" clId="{B248B112-CFF4-44BB-A3F8-B4EFC8159ACA}" dt="2020-09-02T03:56:06.473" v="82" actId="167"/>
          <ac:picMkLst>
            <pc:docMk/>
            <pc:sldMk cId="3293091540" sldId="335"/>
            <ac:picMk id="6" creationId="{2F947190-04F3-48F5-A7C2-740D0C3CF07F}"/>
          </ac:picMkLst>
        </pc:picChg>
        <pc:picChg chg="del">
          <ac:chgData name="Bethany Bolen" userId="8e338a04f9f07398" providerId="LiveId" clId="{B248B112-CFF4-44BB-A3F8-B4EFC8159ACA}" dt="2020-09-02T03:56:08.050" v="83" actId="478"/>
          <ac:picMkLst>
            <pc:docMk/>
            <pc:sldMk cId="3293091540" sldId="335"/>
            <ac:picMk id="3074" creationId="{00000000-0000-0000-0000-000000000000}"/>
          </ac:picMkLst>
        </pc:picChg>
      </pc:sldChg>
      <pc:sldChg chg="addSp delSp modSp mod">
        <pc:chgData name="Bethany Bolen" userId="8e338a04f9f07398" providerId="LiveId" clId="{B248B112-CFF4-44BB-A3F8-B4EFC8159ACA}" dt="2020-09-02T03:56:14.337" v="88" actId="478"/>
        <pc:sldMkLst>
          <pc:docMk/>
          <pc:sldMk cId="2149074875" sldId="385"/>
        </pc:sldMkLst>
        <pc:picChg chg="add mod ord">
          <ac:chgData name="Bethany Bolen" userId="8e338a04f9f07398" providerId="LiveId" clId="{B248B112-CFF4-44BB-A3F8-B4EFC8159ACA}" dt="2020-09-02T03:56:13.358" v="87" actId="167"/>
          <ac:picMkLst>
            <pc:docMk/>
            <pc:sldMk cId="2149074875" sldId="385"/>
            <ac:picMk id="6" creationId="{E865238A-C8A4-4DEE-AAB9-FB48FB375C69}"/>
          </ac:picMkLst>
        </pc:picChg>
        <pc:picChg chg="del">
          <ac:chgData name="Bethany Bolen" userId="8e338a04f9f07398" providerId="LiveId" clId="{B248B112-CFF4-44BB-A3F8-B4EFC8159ACA}" dt="2020-09-02T03:56:14.337" v="88" actId="478"/>
          <ac:picMkLst>
            <pc:docMk/>
            <pc:sldMk cId="2149074875" sldId="385"/>
            <ac:picMk id="5123" creationId="{00000000-0000-0000-0000-000000000000}"/>
          </ac:picMkLst>
        </pc:picChg>
      </pc:sldChg>
      <pc:sldChg chg="addSp delSp modSp mod">
        <pc:chgData name="Bethany Bolen" userId="8e338a04f9f07398" providerId="LiveId" clId="{B248B112-CFF4-44BB-A3F8-B4EFC8159ACA}" dt="2020-09-02T03:54:25.382" v="15" actId="478"/>
        <pc:sldMkLst>
          <pc:docMk/>
          <pc:sldMk cId="3759194343" sldId="389"/>
        </pc:sldMkLst>
        <pc:picChg chg="add mod ord">
          <ac:chgData name="Bethany Bolen" userId="8e338a04f9f07398" providerId="LiveId" clId="{B248B112-CFF4-44BB-A3F8-B4EFC8159ACA}" dt="2020-09-02T03:54:24.152" v="14" actId="167"/>
          <ac:picMkLst>
            <pc:docMk/>
            <pc:sldMk cId="3759194343" sldId="389"/>
            <ac:picMk id="6" creationId="{85A9072D-0A1D-4EEB-8B92-61848D233AE3}"/>
          </ac:picMkLst>
        </pc:picChg>
        <pc:picChg chg="del">
          <ac:chgData name="Bethany Bolen" userId="8e338a04f9f07398" providerId="LiveId" clId="{B248B112-CFF4-44BB-A3F8-B4EFC8159ACA}" dt="2020-09-02T03:54:25.382" v="15" actId="478"/>
          <ac:picMkLst>
            <pc:docMk/>
            <pc:sldMk cId="3759194343" sldId="389"/>
            <ac:picMk id="8194" creationId="{00000000-0000-0000-0000-000000000000}"/>
          </ac:picMkLst>
        </pc:picChg>
      </pc:sldChg>
      <pc:sldChg chg="addSp delSp modSp mod">
        <pc:chgData name="Bethany Bolen" userId="8e338a04f9f07398" providerId="LiveId" clId="{B248B112-CFF4-44BB-A3F8-B4EFC8159ACA}" dt="2020-09-02T03:54:02.463" v="3" actId="478"/>
        <pc:sldMkLst>
          <pc:docMk/>
          <pc:sldMk cId="2363481103" sldId="392"/>
        </pc:sldMkLst>
        <pc:picChg chg="add del mod">
          <ac:chgData name="Bethany Bolen" userId="8e338a04f9f07398" providerId="LiveId" clId="{B248B112-CFF4-44BB-A3F8-B4EFC8159ACA}" dt="2020-09-02T03:54:02.463" v="3" actId="478"/>
          <ac:picMkLst>
            <pc:docMk/>
            <pc:sldMk cId="2363481103" sldId="392"/>
            <ac:picMk id="6" creationId="{40C7FBD6-3570-4FD9-A9B2-5A1AC4638FAB}"/>
          </ac:picMkLst>
        </pc:picChg>
      </pc:sldChg>
      <pc:sldChg chg="addSp delSp modSp mod">
        <pc:chgData name="Bethany Bolen" userId="8e338a04f9f07398" providerId="LiveId" clId="{B248B112-CFF4-44BB-A3F8-B4EFC8159ACA}" dt="2020-09-02T03:54:16.028" v="10" actId="478"/>
        <pc:sldMkLst>
          <pc:docMk/>
          <pc:sldMk cId="2967035450" sldId="393"/>
        </pc:sldMkLst>
        <pc:picChg chg="add mod ord">
          <ac:chgData name="Bethany Bolen" userId="8e338a04f9f07398" providerId="LiveId" clId="{B248B112-CFF4-44BB-A3F8-B4EFC8159ACA}" dt="2020-09-02T03:54:14.892" v="9" actId="167"/>
          <ac:picMkLst>
            <pc:docMk/>
            <pc:sldMk cId="2967035450" sldId="393"/>
            <ac:picMk id="6" creationId="{3F4FE6C3-1630-4F30-8E7D-EC7C621B5999}"/>
          </ac:picMkLst>
        </pc:picChg>
        <pc:picChg chg="add del">
          <ac:chgData name="Bethany Bolen" userId="8e338a04f9f07398" providerId="LiveId" clId="{B248B112-CFF4-44BB-A3F8-B4EFC8159ACA}" dt="2020-09-02T03:54:16.028" v="10" actId="478"/>
          <ac:picMkLst>
            <pc:docMk/>
            <pc:sldMk cId="2967035450" sldId="393"/>
            <ac:picMk id="1026" creationId="{00000000-0000-0000-0000-000000000000}"/>
          </ac:picMkLst>
        </pc:picChg>
      </pc:sldChg>
      <pc:sldChg chg="addSp delSp modSp mod">
        <pc:chgData name="Bethany Bolen" userId="8e338a04f9f07398" providerId="LiveId" clId="{B248B112-CFF4-44BB-A3F8-B4EFC8159ACA}" dt="2020-09-02T03:55:35.149" v="63" actId="478"/>
        <pc:sldMkLst>
          <pc:docMk/>
          <pc:sldMk cId="608072239" sldId="398"/>
        </pc:sldMkLst>
        <pc:picChg chg="add mod ord">
          <ac:chgData name="Bethany Bolen" userId="8e338a04f9f07398" providerId="LiveId" clId="{B248B112-CFF4-44BB-A3F8-B4EFC8159ACA}" dt="2020-09-02T03:55:34.125" v="62" actId="167"/>
          <ac:picMkLst>
            <pc:docMk/>
            <pc:sldMk cId="608072239" sldId="398"/>
            <ac:picMk id="6" creationId="{84F99FEA-6FF6-40E4-8C50-8B460758C72B}"/>
          </ac:picMkLst>
        </pc:picChg>
        <pc:picChg chg="del">
          <ac:chgData name="Bethany Bolen" userId="8e338a04f9f07398" providerId="LiveId" clId="{B248B112-CFF4-44BB-A3F8-B4EFC8159ACA}" dt="2020-09-02T03:55:35.149" v="63" actId="478"/>
          <ac:picMkLst>
            <pc:docMk/>
            <pc:sldMk cId="608072239" sldId="398"/>
            <ac:picMk id="10242" creationId="{00000000-0000-0000-0000-000000000000}"/>
          </ac:picMkLst>
        </pc:picChg>
      </pc:sldChg>
      <pc:sldChg chg="addSp delSp modSp mod">
        <pc:chgData name="Bethany Bolen" userId="8e338a04f9f07398" providerId="LiveId" clId="{B248B112-CFF4-44BB-A3F8-B4EFC8159ACA}" dt="2020-09-02T03:55:43.827" v="68" actId="478"/>
        <pc:sldMkLst>
          <pc:docMk/>
          <pc:sldMk cId="2431879542" sldId="403"/>
        </pc:sldMkLst>
        <pc:picChg chg="add mod ord">
          <ac:chgData name="Bethany Bolen" userId="8e338a04f9f07398" providerId="LiveId" clId="{B248B112-CFF4-44BB-A3F8-B4EFC8159ACA}" dt="2020-09-02T03:55:42.853" v="67" actId="167"/>
          <ac:picMkLst>
            <pc:docMk/>
            <pc:sldMk cId="2431879542" sldId="403"/>
            <ac:picMk id="6" creationId="{4E450C72-3822-4D29-9153-B63A0D502E75}"/>
          </ac:picMkLst>
        </pc:picChg>
        <pc:picChg chg="del">
          <ac:chgData name="Bethany Bolen" userId="8e338a04f9f07398" providerId="LiveId" clId="{B248B112-CFF4-44BB-A3F8-B4EFC8159ACA}" dt="2020-09-02T03:55:43.827" v="68" actId="478"/>
          <ac:picMkLst>
            <pc:docMk/>
            <pc:sldMk cId="2431879542" sldId="403"/>
            <ac:picMk id="7" creationId="{00000000-0000-0000-0000-000000000000}"/>
          </ac:picMkLst>
        </pc:picChg>
      </pc:sldChg>
      <pc:sldChg chg="addSp delSp modSp mod">
        <pc:chgData name="Bethany Bolen" userId="8e338a04f9f07398" providerId="LiveId" clId="{B248B112-CFF4-44BB-A3F8-B4EFC8159ACA}" dt="2020-09-02T03:55:58.875" v="78" actId="478"/>
        <pc:sldMkLst>
          <pc:docMk/>
          <pc:sldMk cId="2577763387" sldId="405"/>
        </pc:sldMkLst>
        <pc:picChg chg="add mod ord">
          <ac:chgData name="Bethany Bolen" userId="8e338a04f9f07398" providerId="LiveId" clId="{B248B112-CFF4-44BB-A3F8-B4EFC8159ACA}" dt="2020-09-02T03:55:57.915" v="77" actId="167"/>
          <ac:picMkLst>
            <pc:docMk/>
            <pc:sldMk cId="2577763387" sldId="405"/>
            <ac:picMk id="6" creationId="{71E409F3-30AF-44AF-8B0D-01FB8EEBD76A}"/>
          </ac:picMkLst>
        </pc:picChg>
        <pc:picChg chg="del">
          <ac:chgData name="Bethany Bolen" userId="8e338a04f9f07398" providerId="LiveId" clId="{B248B112-CFF4-44BB-A3F8-B4EFC8159ACA}" dt="2020-09-02T03:55:58.875" v="78" actId="478"/>
          <ac:picMkLst>
            <pc:docMk/>
            <pc:sldMk cId="2577763387" sldId="405"/>
            <ac:picMk id="1027" creationId="{00000000-0000-0000-0000-000000000000}"/>
          </ac:picMkLst>
        </pc:picChg>
      </pc:sldChg>
      <pc:sldChg chg="addSp delSp modSp mod">
        <pc:chgData name="Bethany Bolen" userId="8e338a04f9f07398" providerId="LiveId" clId="{B248B112-CFF4-44BB-A3F8-B4EFC8159ACA}" dt="2020-09-02T03:56:46.547" v="101" actId="732"/>
        <pc:sldMkLst>
          <pc:docMk/>
          <pc:sldMk cId="3708086537" sldId="408"/>
        </pc:sldMkLst>
        <pc:picChg chg="add mod ord modCrop">
          <ac:chgData name="Bethany Bolen" userId="8e338a04f9f07398" providerId="LiveId" clId="{B248B112-CFF4-44BB-A3F8-B4EFC8159ACA}" dt="2020-09-02T03:56:46.547" v="101" actId="732"/>
          <ac:picMkLst>
            <pc:docMk/>
            <pc:sldMk cId="3708086537" sldId="408"/>
            <ac:picMk id="6" creationId="{3AE9B833-65DA-4172-8A45-DB850FB8D38C}"/>
          </ac:picMkLst>
        </pc:picChg>
        <pc:picChg chg="del">
          <ac:chgData name="Bethany Bolen" userId="8e338a04f9f07398" providerId="LiveId" clId="{B248B112-CFF4-44BB-A3F8-B4EFC8159ACA}" dt="2020-09-02T03:56:32.921" v="98" actId="478"/>
          <ac:picMkLst>
            <pc:docMk/>
            <pc:sldMk cId="3708086537" sldId="408"/>
            <ac:picMk id="3075" creationId="{00000000-0000-0000-0000-000000000000}"/>
          </ac:picMkLst>
        </pc:picChg>
      </pc:sldChg>
      <pc:sldChg chg="addSp delSp modSp mod">
        <pc:chgData name="Bethany Bolen" userId="8e338a04f9f07398" providerId="LiveId" clId="{B248B112-CFF4-44BB-A3F8-B4EFC8159ACA}" dt="2020-09-02T03:56:53.673" v="106" actId="478"/>
        <pc:sldMkLst>
          <pc:docMk/>
          <pc:sldMk cId="4192535005" sldId="413"/>
        </pc:sldMkLst>
        <pc:picChg chg="add mod ord">
          <ac:chgData name="Bethany Bolen" userId="8e338a04f9f07398" providerId="LiveId" clId="{B248B112-CFF4-44BB-A3F8-B4EFC8159ACA}" dt="2020-09-02T03:56:52.618" v="105" actId="167"/>
          <ac:picMkLst>
            <pc:docMk/>
            <pc:sldMk cId="4192535005" sldId="413"/>
            <ac:picMk id="6" creationId="{EBBC1296-704C-4ABF-8C88-C9142F3880B3}"/>
          </ac:picMkLst>
        </pc:picChg>
        <pc:picChg chg="del">
          <ac:chgData name="Bethany Bolen" userId="8e338a04f9f07398" providerId="LiveId" clId="{B248B112-CFF4-44BB-A3F8-B4EFC8159ACA}" dt="2020-09-02T03:56:53.673" v="106" actId="478"/>
          <ac:picMkLst>
            <pc:docMk/>
            <pc:sldMk cId="4192535005" sldId="413"/>
            <ac:picMk id="2051" creationId="{00000000-0000-0000-0000-000000000000}"/>
          </ac:picMkLst>
        </pc:picChg>
      </pc:sldChg>
      <pc:sldChg chg="addSp delSp modSp mod">
        <pc:chgData name="Bethany Bolen" userId="8e338a04f9f07398" providerId="LiveId" clId="{B248B112-CFF4-44BB-A3F8-B4EFC8159ACA}" dt="2020-09-02T03:56:21.907" v="93" actId="478"/>
        <pc:sldMkLst>
          <pc:docMk/>
          <pc:sldMk cId="291235660" sldId="414"/>
        </pc:sldMkLst>
        <pc:picChg chg="add mod ord">
          <ac:chgData name="Bethany Bolen" userId="8e338a04f9f07398" providerId="LiveId" clId="{B248B112-CFF4-44BB-A3F8-B4EFC8159ACA}" dt="2020-09-02T03:56:20.892" v="92" actId="167"/>
          <ac:picMkLst>
            <pc:docMk/>
            <pc:sldMk cId="291235660" sldId="414"/>
            <ac:picMk id="6" creationId="{C4DD79A5-C215-4E04-905A-34ACB0EAE187}"/>
          </ac:picMkLst>
        </pc:picChg>
        <pc:picChg chg="del">
          <ac:chgData name="Bethany Bolen" userId="8e338a04f9f07398" providerId="LiveId" clId="{B248B112-CFF4-44BB-A3F8-B4EFC8159ACA}" dt="2020-09-02T03:56:21.907" v="93" actId="478"/>
          <ac:picMkLst>
            <pc:docMk/>
            <pc:sldMk cId="291235660" sldId="414"/>
            <ac:picMk id="4099" creationId="{00000000-0000-0000-0000-000000000000}"/>
          </ac:picMkLst>
        </pc:picChg>
      </pc:sldChg>
      <pc:sldChg chg="addSp delSp modSp mod">
        <pc:chgData name="Bethany Bolen" userId="8e338a04f9f07398" providerId="LiveId" clId="{B248B112-CFF4-44BB-A3F8-B4EFC8159ACA}" dt="2020-09-02T03:57:04.371" v="111" actId="478"/>
        <pc:sldMkLst>
          <pc:docMk/>
          <pc:sldMk cId="1170403272" sldId="418"/>
        </pc:sldMkLst>
        <pc:picChg chg="add mod ord">
          <ac:chgData name="Bethany Bolen" userId="8e338a04f9f07398" providerId="LiveId" clId="{B248B112-CFF4-44BB-A3F8-B4EFC8159ACA}" dt="2020-09-02T03:57:03.387" v="110" actId="167"/>
          <ac:picMkLst>
            <pc:docMk/>
            <pc:sldMk cId="1170403272" sldId="418"/>
            <ac:picMk id="6" creationId="{FC492D3E-CAC3-4A56-A110-1C9E85A2D36D}"/>
          </ac:picMkLst>
        </pc:picChg>
        <pc:picChg chg="del">
          <ac:chgData name="Bethany Bolen" userId="8e338a04f9f07398" providerId="LiveId" clId="{B248B112-CFF4-44BB-A3F8-B4EFC8159ACA}" dt="2020-09-02T03:57:04.371" v="111" actId="478"/>
          <ac:picMkLst>
            <pc:docMk/>
            <pc:sldMk cId="1170403272" sldId="418"/>
            <ac:picMk id="9219" creationId="{00000000-0000-0000-0000-000000000000}"/>
          </ac:picMkLst>
        </pc:picChg>
      </pc:sldChg>
      <pc:sldChg chg="addSp delSp modSp mod">
        <pc:chgData name="Bethany Bolen" userId="8e338a04f9f07398" providerId="LiveId" clId="{B248B112-CFF4-44BB-A3F8-B4EFC8159ACA}" dt="2020-09-02T03:57:20.900" v="124" actId="478"/>
        <pc:sldMkLst>
          <pc:docMk/>
          <pc:sldMk cId="1907838656" sldId="423"/>
        </pc:sldMkLst>
        <pc:picChg chg="add mod ord">
          <ac:chgData name="Bethany Bolen" userId="8e338a04f9f07398" providerId="LiveId" clId="{B248B112-CFF4-44BB-A3F8-B4EFC8159ACA}" dt="2020-09-02T03:57:20.026" v="123" actId="167"/>
          <ac:picMkLst>
            <pc:docMk/>
            <pc:sldMk cId="1907838656" sldId="423"/>
            <ac:picMk id="6" creationId="{854AAACC-4EB3-43D1-A4BA-20DF21A6E047}"/>
          </ac:picMkLst>
        </pc:picChg>
        <pc:picChg chg="del">
          <ac:chgData name="Bethany Bolen" userId="8e338a04f9f07398" providerId="LiveId" clId="{B248B112-CFF4-44BB-A3F8-B4EFC8159ACA}" dt="2020-09-02T03:57:20.900" v="124" actId="478"/>
          <ac:picMkLst>
            <pc:docMk/>
            <pc:sldMk cId="1907838656" sldId="423"/>
            <ac:picMk id="15363" creationId="{00000000-0000-0000-0000-000000000000}"/>
          </ac:picMkLst>
        </pc:picChg>
      </pc:sldChg>
      <pc:sldChg chg="addSp delSp modSp mod">
        <pc:chgData name="Bethany Bolen" userId="8e338a04f9f07398" providerId="LiveId" clId="{B248B112-CFF4-44BB-A3F8-B4EFC8159ACA}" dt="2020-09-02T03:57:12.458" v="121" actId="1036"/>
        <pc:sldMkLst>
          <pc:docMk/>
          <pc:sldMk cId="550058021" sldId="425"/>
        </pc:sldMkLst>
        <pc:picChg chg="add mod ord">
          <ac:chgData name="Bethany Bolen" userId="8e338a04f9f07398" providerId="LiveId" clId="{B248B112-CFF4-44BB-A3F8-B4EFC8159ACA}" dt="2020-09-02T03:57:12.458" v="121" actId="1036"/>
          <ac:picMkLst>
            <pc:docMk/>
            <pc:sldMk cId="550058021" sldId="425"/>
            <ac:picMk id="6" creationId="{B29F3D29-303D-4F85-8CCE-8C535CF10274}"/>
          </ac:picMkLst>
        </pc:picChg>
        <pc:picChg chg="del">
          <ac:chgData name="Bethany Bolen" userId="8e338a04f9f07398" providerId="LiveId" clId="{B248B112-CFF4-44BB-A3F8-B4EFC8159ACA}" dt="2020-09-02T03:57:11.129" v="119" actId="478"/>
          <ac:picMkLst>
            <pc:docMk/>
            <pc:sldMk cId="550058021" sldId="425"/>
            <ac:picMk id="18434"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12/26/2021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digitalcollections.nypl.org/items/510d47dc-472d-a3d9-e040-e00a18064a99"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digitalcollections.nypl.org/items/510d47dc-4705-a3d9-e040-e00a18064a99"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digitalcollections.nypl.org/items/510d47e2-728d-a3d9-e040-e00a18064a99" TargetMode="External"/><Relationship Id="rId2" Type="http://schemas.openxmlformats.org/officeDocument/2006/relationships/slide" Target="../slides/slide79.xml"/><Relationship Id="rId1" Type="http://schemas.openxmlformats.org/officeDocument/2006/relationships/notesMaster" Target="../notesMasters/notesMaster1.xml"/><Relationship Id="rId5" Type="http://schemas.openxmlformats.org/officeDocument/2006/relationships/hyperlink" Target="http://items/510d47e2-728d-a3d9-e040-e00a18064a99" TargetMode="External"/><Relationship Id="rId4" Type="http://schemas.openxmlformats.org/officeDocument/2006/relationships/hyperlink" Target="http://digitalcollections.nypl.org"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digitalcollections.nypl.org/items/510d47e2-72d7-a3d9-e040-e00a18064a99" TargetMode="External"/><Relationship Id="rId2" Type="http://schemas.openxmlformats.org/officeDocument/2006/relationships/slide" Target="../slides/slide87.xml"/><Relationship Id="rId1" Type="http://schemas.openxmlformats.org/officeDocument/2006/relationships/notesMaster" Target="../notesMasters/notesMaster1.xml"/><Relationship Id="rId4" Type="http://schemas.openxmlformats.org/officeDocument/2006/relationships/hyperlink" Target="NULL" TargetMode="Externa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mat01285</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://digitalcollections.nypl.org/items/510d47dc-472d-a3d9-e040-e00a18064a99</a:t>
            </a:r>
            <a:endParaRPr lang="en-US" dirty="0"/>
          </a:p>
          <a:p>
            <a:endParaRPr lang="en-US" dirty="0">
              <a:latin typeface="Calibri"/>
            </a:endParaRPr>
          </a:p>
          <a:p>
            <a:r>
              <a:rPr lang="en-US" dirty="0"/>
              <a:t>nypl494731</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164137037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includes a very large saw blade in its original shape, as well as two smaller saw blades that have been folded over. These predate the</a:t>
            </a:r>
            <a:r>
              <a:rPr lang="en-US" baseline="0" dirty="0"/>
              <a:t> time of David by several centuries; similar saws were likely in use in David’s day. This display </a:t>
            </a:r>
            <a:r>
              <a:rPr lang="en-US" dirty="0"/>
              <a:t>was photographed at the Heraklion Museum in Crete.</a:t>
            </a:r>
          </a:p>
          <a:p>
            <a:endParaRPr lang="en-US" dirty="0"/>
          </a:p>
          <a:p>
            <a:r>
              <a:rPr lang="en-US" dirty="0"/>
              <a:t>tb041504268</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348131875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Hittite Empire was a Bronze</a:t>
            </a:r>
            <a:r>
              <a:rPr lang="en-US" baseline="0" dirty="0"/>
              <a:t> Age empire that ended around 1200 BC. </a:t>
            </a:r>
            <a:r>
              <a:rPr lang="en-US" dirty="0"/>
              <a:t>This large</a:t>
            </a:r>
            <a:r>
              <a:rPr lang="en-US" baseline="0" dirty="0"/>
              <a:t> bronze saw </a:t>
            </a:r>
            <a:r>
              <a:rPr lang="en-US" dirty="0"/>
              <a:t>was photographed at the </a:t>
            </a:r>
            <a:r>
              <a:rPr lang="en-US" dirty="0" err="1"/>
              <a:t>Çorum</a:t>
            </a:r>
            <a:r>
              <a:rPr lang="en-US" dirty="0"/>
              <a:t> Archaeological Museum in Turkey.</a:t>
            </a:r>
          </a:p>
          <a:p>
            <a:endParaRPr lang="en-US" dirty="0"/>
          </a:p>
          <a:p>
            <a:r>
              <a:rPr lang="en-US" dirty="0"/>
              <a:t>adr1006017621</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348131875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artifacts were photographed at the Berlin Museum of the Ancient Near East.</a:t>
            </a:r>
          </a:p>
          <a:p>
            <a:endParaRPr lang="en-US" dirty="0"/>
          </a:p>
          <a:p>
            <a:r>
              <a:rPr lang="en-US" dirty="0"/>
              <a:t>adr070512913</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348131875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a:t>
            </a:r>
            <a:r>
              <a:rPr lang="en-US" dirty="0" err="1"/>
              <a:t>Bodrum</a:t>
            </a:r>
            <a:r>
              <a:rPr lang="en-US" dirty="0"/>
              <a:t> Museum of Underwater Archaeology in Turkey.</a:t>
            </a:r>
          </a:p>
          <a:p>
            <a:endParaRPr lang="en-US" dirty="0"/>
          </a:p>
          <a:p>
            <a:r>
              <a:rPr lang="en-US" dirty="0"/>
              <a:t>adr060621985</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348131875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a number of English versions render this “brick kiln,” the word is more properly</a:t>
            </a:r>
            <a:r>
              <a:rPr lang="en-US" baseline="0" dirty="0"/>
              <a:t> “brick mold” (Heb. </a:t>
            </a:r>
            <a:r>
              <a:rPr lang="en-US" i="1" baseline="0" dirty="0" err="1"/>
              <a:t>malben</a:t>
            </a:r>
            <a:r>
              <a:rPr lang="en-US" baseline="0" dirty="0"/>
              <a:t>, </a:t>
            </a:r>
            <a:r>
              <a:rPr lang="he-IL" sz="1200" b="0" i="0" u="none" strike="noStrike" kern="1200" baseline="0" dirty="0">
                <a:solidFill>
                  <a:schemeClr val="tx1"/>
                </a:solidFill>
                <a:latin typeface="+mn-lt"/>
                <a:ea typeface="+mn-ea"/>
                <a:cs typeface="+mn-cs"/>
              </a:rPr>
              <a:t>מַלְבֵּן</a:t>
            </a:r>
            <a:r>
              <a:rPr lang="en-US" sz="1200" b="0" i="0" u="none" strike="noStrike" kern="1200" baseline="0" dirty="0">
                <a:solidFill>
                  <a:schemeClr val="tx1"/>
                </a:solidFill>
                <a:latin typeface="+mn-lt"/>
                <a:ea typeface="+mn-ea"/>
                <a:cs typeface="+mn-cs"/>
              </a:rPr>
              <a:t>, cf. Nah 3:14). </a:t>
            </a:r>
            <a:r>
              <a:rPr lang="en-US" dirty="0"/>
              <a:t>The man at work in this photo is using a wooden form to shape</a:t>
            </a:r>
            <a:r>
              <a:rPr lang="en-US" baseline="0" dirty="0"/>
              <a:t> bricks.</a:t>
            </a:r>
            <a:endParaRPr lang="en-US" dirty="0"/>
          </a:p>
          <a:p>
            <a:endParaRPr lang="en-US" dirty="0"/>
          </a:p>
          <a:p>
            <a:r>
              <a:rPr lang="en-US" dirty="0"/>
              <a:t>dg041801623</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89114113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includes both ancient</a:t>
            </a:r>
            <a:r>
              <a:rPr lang="en-US" baseline="0" dirty="0"/>
              <a:t> mudbricks (background) and modern mudbricks that were installed as part of a reconstruction project (foreground).</a:t>
            </a:r>
            <a:endParaRPr lang="en-US" dirty="0"/>
          </a:p>
          <a:p>
            <a:endParaRPr lang="en-US" dirty="0"/>
          </a:p>
          <a:p>
            <a:r>
              <a:rPr lang="en-US" dirty="0"/>
              <a:t>tb061416467</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89114113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Mudbrick construction had</a:t>
            </a:r>
            <a:r>
              <a:rPr lang="nl-NL" baseline="0" dirty="0"/>
              <a:t> been used in this region for many centuries, as is evident from this city gate and wall at Tel Dan.</a:t>
            </a:r>
            <a:endParaRPr lang="nl-NL" dirty="0"/>
          </a:p>
          <a:p>
            <a:endParaRPr lang="nl-NL" dirty="0"/>
          </a:p>
          <a:p>
            <a:r>
              <a:rPr lang="nl-NL" dirty="0"/>
              <a:t>tb061416502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89114113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a:t>
            </a:r>
            <a:r>
              <a:rPr lang="en-US" baseline="0" dirty="0"/>
              <a:t> was photographed at the Boston Museum of Fine Arts</a:t>
            </a:r>
            <a:endParaRPr lang="en-US" dirty="0"/>
          </a:p>
          <a:p>
            <a:endParaRPr lang="en-US" dirty="0"/>
          </a:p>
          <a:p>
            <a:r>
              <a:rPr lang="en-US" dirty="0"/>
              <a:t>adr1711203093</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89114113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ea typeface="ＭＳ Ｐゴシック" pitchFamily="34" charset="-128"/>
              </a:rPr>
              <a:t>The area of Ammon was historically quite small, and Rabbah appears</a:t>
            </a:r>
            <a:r>
              <a:rPr lang="en-US" sz="1200" baseline="0" dirty="0">
                <a:ea typeface="ＭＳ Ｐゴシック" pitchFamily="34" charset="-128"/>
              </a:rPr>
              <a:t> to have been the largest city by far. The other cities mentioned in this verse were likely smaller outlying villages in the same region.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ea typeface="ＭＳ Ｐゴシック" pitchFamily="34" charset="-128"/>
              </a:rPr>
              <a:t>tb110603121</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3356344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tb110703091</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of Jerusalem in the days of David was photographed</a:t>
            </a:r>
            <a:r>
              <a:rPr lang="en-US" baseline="0" dirty="0"/>
              <a:t> at the Tower of David Museum.</a:t>
            </a:r>
          </a:p>
          <a:p>
            <a:endParaRPr lang="en-US" dirty="0"/>
          </a:p>
          <a:p>
            <a:r>
              <a:rPr lang="en-US" dirty="0"/>
              <a:t>tb060716341</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3438039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cd100418504</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tb010303614</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tb010303828</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tb112004842</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471923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statuette was photographed at the Spartacus Exhibit, a temporary exhibition at the Ara Pacis Museum in Rome.</a:t>
            </a:r>
            <a:endParaRPr lang="en-US" dirty="0"/>
          </a:p>
          <a:p>
            <a:endParaRPr lang="en-US" dirty="0"/>
          </a:p>
          <a:p>
            <a:r>
              <a:rPr lang="en-US" dirty="0"/>
              <a:t>tb0518174071</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tb010517846</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Government Press Office (Israel) and is licensed under CC BY-SA 3.0, via Wikimedia Commons: https://commons.wikimedia.org/wiki/File:Flickr_-_Government_Press_Office_(GPO)_-_A_Child_Holding_a_Lamb.jpg</a:t>
            </a:r>
          </a:p>
          <a:p>
            <a:endParaRPr lang="en-US" dirty="0"/>
          </a:p>
          <a:p>
            <a:r>
              <a:rPr lang="en-US" dirty="0"/>
              <a:t>wiki06021958112956</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Cos Museum.</a:t>
            </a:r>
          </a:p>
          <a:p>
            <a:endParaRPr lang="en-US" dirty="0"/>
          </a:p>
          <a:p>
            <a:r>
              <a:rPr lang="en-US" dirty="0"/>
              <a:t>tb062006707</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521733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date of this inscription is uncertain, although it</a:t>
            </a:r>
            <a:r>
              <a:rPr lang="en-US" baseline="0" dirty="0"/>
              <a:t> may come from the Hellenistic period (circa 200 BC). The name of Israel’s God, Yahweh, appears in an old Hebrew font. This inscription was photographed at the </a:t>
            </a:r>
            <a:r>
              <a:rPr lang="en-US" dirty="0"/>
              <a:t>Good Samaritan Museum in Israel, on the road between Jerusalem and Jericho.</a:t>
            </a:r>
            <a:r>
              <a:rPr lang="en-US" baseline="0" dirty="0"/>
              <a:t> The next slide includes highlights for the divine name.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tb053116635</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5040335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carving was </a:t>
            </a:r>
            <a:r>
              <a:rPr lang="en-US" sz="1200" kern="1200" dirty="0">
                <a:solidFill>
                  <a:schemeClr val="tx1"/>
                </a:solidFill>
                <a:effectLst/>
                <a:latin typeface="+mn-lt"/>
                <a:ea typeface="+mn-ea"/>
                <a:cs typeface="+mn-cs"/>
              </a:rPr>
              <a:t>photographed at the National Museum of Rome at the Diocletian Baths.</a:t>
            </a:r>
            <a:endParaRPr lang="en-US" dirty="0"/>
          </a:p>
          <a:p>
            <a:endParaRPr lang="en-US" dirty="0"/>
          </a:p>
          <a:p>
            <a:r>
              <a:rPr lang="en-US" dirty="0"/>
              <a:t>tb0513178124</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807216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Berlin Museum of the Ancient Near East.</a:t>
            </a:r>
          </a:p>
          <a:p>
            <a:endParaRPr lang="en-US" dirty="0"/>
          </a:p>
          <a:p>
            <a:r>
              <a:rPr lang="en-US" dirty="0"/>
              <a:t>adr070513178</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3772504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mat06431</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6948825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was published in </a:t>
            </a:r>
            <a:r>
              <a:rPr lang="en-US" i="1" dirty="0"/>
              <a:t>Earthly Footsteps of the Man of Galilee</a:t>
            </a:r>
            <a:r>
              <a:rPr lang="en-US" i="0" dirty="0"/>
              <a:t>, by John H. Vincent, James W. Lee, and R. E. M. Bain.</a:t>
            </a:r>
          </a:p>
          <a:p>
            <a:endParaRPr lang="en-US" i="0" dirty="0"/>
          </a:p>
          <a:p>
            <a:r>
              <a:rPr lang="en-US" dirty="0"/>
              <a:t>ef0134</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800047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mat09177</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8000471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mat01348</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4333549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David’s strong reaction is an expression of his offense</a:t>
            </a:r>
            <a:r>
              <a:rPr lang="en-US" sz="1200" kern="1200" baseline="0" dirty="0">
                <a:solidFill>
                  <a:schemeClr val="tx1"/>
                </a:solidFill>
                <a:effectLst/>
                <a:latin typeface="+mn-lt"/>
                <a:ea typeface="+mn-ea"/>
                <a:cs typeface="+mn-cs"/>
              </a:rPr>
              <a:t> at the injustice of the events in Nathan’s story. Under any circumstances, a death sentence would not be appropriate for the theft of an animal, as David seems to acknowledge in the following statement. This relief was commissioned by Sennacherib for his palace in Nineveh. It is one of a series that commemorate his victory over the city of Lachish during his campaign against Judah in 701 BC. This relief was photographed at the </a:t>
            </a:r>
            <a:r>
              <a:rPr lang="en-US" sz="1200" kern="1200" dirty="0">
                <a:solidFill>
                  <a:schemeClr val="tx1"/>
                </a:solidFill>
                <a:effectLst/>
                <a:latin typeface="+mn-lt"/>
                <a:ea typeface="+mn-ea"/>
                <a:cs typeface="+mn-cs"/>
              </a:rPr>
              <a:t>British Museum.</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tb112004323</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42341912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tb010303518</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image is in the public</a:t>
            </a:r>
            <a:r>
              <a:rPr lang="en-US" sz="1200" b="0" i="0" kern="1200" baseline="0" dirty="0">
                <a:solidFill>
                  <a:schemeClr val="tx1"/>
                </a:solidFill>
                <a:effectLst/>
                <a:latin typeface="+mn-lt"/>
                <a:ea typeface="+mn-ea"/>
                <a:cs typeface="+mn-cs"/>
              </a:rPr>
              <a:t> domain, via The Jewish Museum: https://thejewishmuseum.org/collection/26534-nathan-reproaches-david.</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tjm26534</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4333549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David was the rich man who had slaughtered the precious lamb of the poor man. This American Colony photograph was taken between 1900 and 1920.</a:t>
            </a:r>
          </a:p>
          <a:p>
            <a:endParaRPr lang="en-US" sz="1200" b="0" i="0" kern="1200" dirty="0">
              <a:solidFill>
                <a:schemeClr val="tx1"/>
              </a:solidFill>
              <a:effectLst/>
              <a:latin typeface="+mn-lt"/>
              <a:ea typeface="+mn-ea"/>
              <a:cs typeface="+mn-cs"/>
            </a:endParaRPr>
          </a:p>
          <a:p>
            <a:r>
              <a:rPr lang="en-US" dirty="0"/>
              <a:t>mat01348</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433354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date of this inscription is uncertain, although it</a:t>
            </a:r>
            <a:r>
              <a:rPr lang="en-US" baseline="0" dirty="0"/>
              <a:t> may come from the Hellenistic period (circa 200 BC). The name of Israel’s God, Yahweh, appears in an old Hebrew font. This inscription was photographed at the </a:t>
            </a:r>
            <a:r>
              <a:rPr lang="en-US" dirty="0"/>
              <a:t>Good Samaritan Museum in Israel, on the road between Jerusalem and Jericho.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tb053116635</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5040335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a:t>David was anointed by Samuel at God’s direction when he was still quite</a:t>
            </a:r>
            <a:r>
              <a:rPr lang="en-US" altLang="en-US" baseline="0" dirty="0"/>
              <a:t> young (1 Sam 16:1-13). This painting of the anointing of David was photographed at the </a:t>
            </a:r>
            <a:r>
              <a:rPr lang="en-US" b="0" dirty="0"/>
              <a:t>Petit </a:t>
            </a:r>
            <a:r>
              <a:rPr lang="en-US" b="0" dirty="0" err="1"/>
              <a:t>Palais</a:t>
            </a:r>
            <a:r>
              <a:rPr lang="en-US" b="0" dirty="0"/>
              <a:t> in Paris. </a:t>
            </a:r>
            <a:r>
              <a:rPr lang="en-US" altLang="en-US" dirty="0"/>
              <a:t>This image comes from </a:t>
            </a:r>
            <a:r>
              <a:rPr lang="en-US" dirty="0"/>
              <a:t>Félix-Joseph </a:t>
            </a:r>
            <a:r>
              <a:rPr lang="en-US" dirty="0" err="1"/>
              <a:t>Barrias</a:t>
            </a:r>
            <a:r>
              <a:rPr lang="en-US" dirty="0"/>
              <a:t> and is in the p</a:t>
            </a:r>
            <a:r>
              <a:rPr lang="en-US" altLang="en-US" dirty="0"/>
              <a:t>ublic domain, via Wikimedia Commons: https://commons.wikimedia.org/wiki/File:Felix-Joseph_Barrias_-_Annointing_of_David_by_Saul.jpg.</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US" altLang="en-US" dirty="0"/>
          </a:p>
          <a:p>
            <a:pPr marL="0" marR="0" lvl="0" indent="0" algn="l" defTabSz="914400" rtl="0" eaLnBrk="1" fontAlgn="auto" latinLnBrk="0" hangingPunct="1">
              <a:lnSpc>
                <a:spcPct val="100000"/>
              </a:lnSpc>
              <a:spcBef>
                <a:spcPct val="0"/>
              </a:spcBef>
              <a:spcAft>
                <a:spcPts val="0"/>
              </a:spcAft>
              <a:buClrTx/>
              <a:buSzTx/>
              <a:buFontTx/>
              <a:buNone/>
              <a:tabLst/>
              <a:defRPr/>
            </a:pPr>
            <a:r>
              <a:rPr lang="en-US" altLang="en-US" dirty="0"/>
              <a:t>wiki05062012020818711842</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19695064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Kings</a:t>
            </a:r>
            <a:r>
              <a:rPr lang="en-US" baseline="0" dirty="0"/>
              <a:t> of Israel were anointed with olive oil, which was poured from a horn (see slide below; see also 1 Sam 16:1,13).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gs080094c26</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19695064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mat05678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19695064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street, named after Israel’s first king, is located in the modern city built around the site where Saul’s body was hung after his suicide (1 Sam 31).</a:t>
            </a:r>
          </a:p>
          <a:p>
            <a:endParaRPr lang="en-US" dirty="0"/>
          </a:p>
          <a:p>
            <a:r>
              <a:rPr lang="en-US" dirty="0"/>
              <a:t>tb011512700</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10996481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book of 1 Samuel recounts numerous times when David narrowly escaped from Saul. God takes credit for preserving David’s life. </a:t>
            </a:r>
            <a:r>
              <a:rPr lang="en-US" dirty="0"/>
              <a:t>This image is in the public domain, via The Jewish Museum: https://thejewishmuseum.org/collection/26501-saul-endeavours-to-pierce-david.</a:t>
            </a:r>
          </a:p>
          <a:p>
            <a:endParaRPr lang="en-US" dirty="0"/>
          </a:p>
          <a:p>
            <a:r>
              <a:rPr lang="en-US" dirty="0"/>
              <a:t>tjm26501</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10996481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uncertain exactly</a:t>
            </a:r>
            <a:r>
              <a:rPr lang="en-US" baseline="0" dirty="0"/>
              <a:t> what is intended by the reference to “your master’s wives.” David certainly had many wives—six are named from the period of his kingship at Hebron alone (2 Sam 3:2-5), and there were certainly others. However, none is known to have previously been a wife of Saul. David had no qualms about marrying widows (e.g., Abigail, Bathsheba), or even remarrying a former wife (Michal, the daughter of Saul), but there is no explicit reference to him taking a wife from the former wives of Saul. At the same time, he certainly would have had that right as the succeeding king, and it may simply be the case that it happened but did not merit mention elsewhere. </a:t>
            </a:r>
          </a:p>
          <a:p>
            <a:endParaRPr lang="en-US" dirty="0">
              <a:solidFill>
                <a:srgbClr val="000000"/>
              </a:solidFill>
              <a:latin typeface="Calibri"/>
            </a:endParaRPr>
          </a:p>
          <a:p>
            <a:r>
              <a:rPr lang="en-US" sz="1200" b="0" i="0" kern="1200" baseline="0" dirty="0">
                <a:solidFill>
                  <a:schemeClr val="tx1"/>
                </a:solidFill>
                <a:effectLst/>
                <a:latin typeface="+mn-lt"/>
                <a:ea typeface="+mn-ea"/>
                <a:cs typeface="+mn-cs"/>
              </a:rPr>
              <a:t>This relief shows the Assyrian king Ashurbanipal at his leisure, dining with a woman who may be queen. </a:t>
            </a:r>
            <a:r>
              <a:rPr lang="en-US" dirty="0">
                <a:solidFill>
                  <a:srgbClr val="000000"/>
                </a:solidFill>
                <a:latin typeface="+mn-lt"/>
              </a:rPr>
              <a:t>This relief is owned by the British Museum and was photographed at an exhibit at the Getty Villa in southern California.</a:t>
            </a:r>
            <a:endParaRPr lang="en-US" dirty="0"/>
          </a:p>
          <a:p>
            <a:endParaRPr lang="en-US" dirty="0">
              <a:solidFill>
                <a:srgbClr val="000000"/>
              </a:solidFill>
              <a:latin typeface="+mn-lt"/>
            </a:endParaRPr>
          </a:p>
          <a:p>
            <a:r>
              <a:rPr lang="en-US" dirty="0"/>
              <a:t>tb100919348</a:t>
            </a:r>
            <a:endParaRPr lang="en-US" dirty="0">
              <a:solidFill>
                <a:srgbClr val="000000"/>
              </a:solidFill>
              <a:latin typeface="+mn-l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4567660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Uriah’s death took place at the siege of Rabbah, also</a:t>
            </a:r>
            <a:r>
              <a:rPr lang="en-US" baseline="0" dirty="0">
                <a:ea typeface="ＭＳ Ｐゴシック" pitchFamily="34" charset="-128"/>
              </a:rPr>
              <a:t> known as Rabbath Ammon, the capital of the Ammonite kingdom. The ancient city is located at the heart of the modern city of Amman. </a:t>
            </a:r>
            <a:r>
              <a:rPr lang="en-US" dirty="0">
                <a:ea typeface="ＭＳ Ｐゴシック" pitchFamily="34" charset="-128"/>
              </a:rPr>
              <a:t>The acropolis is surrounded by deep wadis (valleys) on three sides. The north side was not so protected and thus was the most vulnerable to attack. It is likely that David’s men concentrated their campaign against the city at this point, and it may have been here that Uriah was killed at David’s order.</a:t>
            </a:r>
          </a:p>
          <a:p>
            <a:pPr eaLnBrk="1" hangingPunct="1"/>
            <a:endParaRPr lang="en-US" dirty="0">
              <a:ea typeface="ＭＳ Ｐゴシック" pitchFamily="34" charset="-128"/>
            </a:endParaRPr>
          </a:p>
          <a:p>
            <a:pPr eaLnBrk="1" hangingPunct="1"/>
            <a:r>
              <a:rPr lang="en-US" dirty="0">
                <a:ea typeface="ＭＳ Ｐゴシック" pitchFamily="34" charset="-128"/>
              </a:rPr>
              <a:t>tb060303059</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9201539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ea typeface="ＭＳ Ｐゴシック" pitchFamily="34" charset="-128"/>
              </a:rPr>
              <a:t>The wall overlooking the area of Uriah’s attack later became part of an Islamic palace complex. </a:t>
            </a:r>
          </a:p>
          <a:p>
            <a:pPr marL="228600" indent="-228600" eaLnBrk="1" hangingPunct="1"/>
            <a:endParaRPr lang="en-US" dirty="0">
              <a:ea typeface="ＭＳ Ｐゴシック" pitchFamily="34" charset="-128"/>
            </a:endParaRPr>
          </a:p>
          <a:p>
            <a:pPr marL="228600" indent="-228600" eaLnBrk="1" hangingPunct="1"/>
            <a:r>
              <a:rPr lang="en-US" dirty="0">
                <a:ea typeface="ＭＳ Ｐゴシック" pitchFamily="34" charset="-128"/>
              </a:rPr>
              <a:t>tb060303063</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0404423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David’s actions clearly constituted coveting and adultery, as stated in the Mosaic</a:t>
            </a:r>
            <a:r>
              <a:rPr lang="en-US" baseline="0" dirty="0"/>
              <a:t> law (Exod 20:14; Lev 20:10). </a:t>
            </a:r>
            <a:r>
              <a:rPr lang="x-none" dirty="0"/>
              <a:t>T</a:t>
            </a:r>
            <a:r>
              <a:rPr lang="en-US" dirty="0"/>
              <a:t>his t</a:t>
            </a:r>
            <a:r>
              <a:rPr lang="x-none" dirty="0"/>
              <a:t>erracotta</a:t>
            </a:r>
            <a:r>
              <a:rPr lang="en-US" baseline="0" dirty="0"/>
              <a:t> figurine is from the necropolis of</a:t>
            </a:r>
            <a:r>
              <a:rPr lang="en-US" dirty="0"/>
              <a:t> </a:t>
            </a:r>
            <a:r>
              <a:rPr lang="en-US" dirty="0" err="1"/>
              <a:t>Myrina</a:t>
            </a:r>
            <a:r>
              <a:rPr lang="en-US" dirty="0"/>
              <a:t> in</a:t>
            </a:r>
            <a:r>
              <a:rPr lang="en-US" baseline="0" dirty="0"/>
              <a:t> Greece. </a:t>
            </a:r>
            <a:r>
              <a:rPr lang="en-US" sz="1200" kern="1200" dirty="0" err="1">
                <a:solidFill>
                  <a:schemeClr val="tx1"/>
                </a:solidFill>
                <a:latin typeface="+mn-lt"/>
                <a:ea typeface="+mn-ea"/>
                <a:cs typeface="+mn-cs"/>
              </a:rPr>
              <a:t>Myrina</a:t>
            </a:r>
            <a:r>
              <a:rPr lang="en-US" sz="1200" kern="1200" baseline="0" dirty="0">
                <a:solidFill>
                  <a:schemeClr val="tx1"/>
                </a:solidFill>
                <a:latin typeface="+mn-lt"/>
                <a:ea typeface="+mn-ea"/>
                <a:cs typeface="+mn-cs"/>
              </a:rPr>
              <a:t> was a city located on the Greek island of Limnos. </a:t>
            </a:r>
            <a:r>
              <a:rPr lang="en-US" baseline="0" dirty="0"/>
              <a:t>It</a:t>
            </a:r>
            <a:r>
              <a:rPr lang="en-US" dirty="0"/>
              <a:t> was photographed at the</a:t>
            </a:r>
            <a:r>
              <a:rPr lang="en-US" sz="1200" kern="1200" dirty="0">
                <a:solidFill>
                  <a:schemeClr val="tx1"/>
                </a:solidFill>
                <a:latin typeface="+mn-lt"/>
                <a:ea typeface="+mn-ea"/>
                <a:cs typeface="+mn-cs"/>
              </a:rPr>
              <a:t> Metropolitan Museum of Art</a:t>
            </a:r>
            <a:r>
              <a:rPr lang="en-US" sz="1200" kern="1200" baseline="0" dirty="0">
                <a:solidFill>
                  <a:schemeClr val="tx1"/>
                </a:solidFill>
                <a:latin typeface="+mn-lt"/>
                <a:ea typeface="+mn-ea"/>
                <a:cs typeface="+mn-cs"/>
              </a:rPr>
              <a:t> in</a:t>
            </a:r>
            <a:r>
              <a:rPr lang="en-US" sz="1200" kern="1200" dirty="0">
                <a:solidFill>
                  <a:schemeClr val="tx1"/>
                </a:solidFill>
                <a:latin typeface="+mn-lt"/>
                <a:ea typeface="+mn-ea"/>
                <a:cs typeface="+mn-cs"/>
              </a:rPr>
              <a:t> New York City. </a:t>
            </a:r>
            <a:r>
              <a:rPr lang="en-US" baseline="0" dirty="0"/>
              <a:t>A removable graphic has been added to the central figure to avoid causing offense or surprise.</a:t>
            </a:r>
          </a:p>
          <a:p>
            <a:endParaRPr lang="en-US" dirty="0"/>
          </a:p>
          <a:p>
            <a:r>
              <a:rPr lang="x-none" dirty="0"/>
              <a:t>adr1605243594</a:t>
            </a:r>
            <a:endParaRPr lang="en-US" dirty="0"/>
          </a:p>
        </p:txBody>
      </p:sp>
    </p:spTree>
    <p:extLst>
      <p:ext uri="{BB962C8B-B14F-4D97-AF65-F5344CB8AC3E}">
        <p14:creationId xmlns:p14="http://schemas.microsoft.com/office/powerpoint/2010/main" val="18153060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Although David had not personally handled the </a:t>
            </a:r>
            <a:r>
              <a:rPr lang="en-US" baseline="0" dirty="0">
                <a:solidFill>
                  <a:srgbClr val="000000"/>
                </a:solidFill>
                <a:latin typeface="+mn-lt"/>
              </a:rPr>
              <a:t>weapon that killed Uriah, God held him responsible as though he had executed Uriah personally. </a:t>
            </a:r>
            <a:r>
              <a:rPr lang="en-US" dirty="0">
                <a:solidFill>
                  <a:srgbClr val="000000"/>
                </a:solidFill>
                <a:latin typeface="+mn-lt"/>
              </a:rPr>
              <a:t>This relief was photographed at the Getty Villa in southern California while on loan from the British Museum.</a:t>
            </a:r>
            <a:endParaRPr lang="en-US" dirty="0"/>
          </a:p>
          <a:p>
            <a:endParaRPr lang="en-US" dirty="0">
              <a:solidFill>
                <a:srgbClr val="000000"/>
              </a:solidFill>
              <a:latin typeface="+mn-lt"/>
            </a:endParaRPr>
          </a:p>
          <a:p>
            <a:r>
              <a:rPr lang="en-US" dirty="0"/>
              <a:t>tb100919408</a:t>
            </a:r>
            <a:endParaRPr lang="en-US" dirty="0">
              <a:solidFill>
                <a:srgbClr val="000000"/>
              </a:solidFill>
              <a:latin typeface="+mn-l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920153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Nathan is derived from the Hebrew verb “to give,” and is likely a shortened version of the name “</a:t>
            </a:r>
            <a:r>
              <a:rPr lang="en-US" dirty="0" err="1"/>
              <a:t>Elnathan</a:t>
            </a:r>
            <a:r>
              <a:rPr lang="en-US" dirty="0"/>
              <a:t>” (Heb. </a:t>
            </a:r>
            <a:r>
              <a:rPr lang="he-IL" sz="1200" b="0" i="0" u="none" strike="noStrike" kern="1200" baseline="0" dirty="0">
                <a:solidFill>
                  <a:schemeClr val="tx1"/>
                </a:solidFill>
                <a:latin typeface="+mn-lt"/>
                <a:ea typeface="+mn-ea"/>
                <a:cs typeface="+mn-cs"/>
              </a:rPr>
              <a:t>אֶלְנָתָן</a:t>
            </a:r>
            <a:r>
              <a:rPr lang="en-US" dirty="0"/>
              <a:t>, “God has given,” Ezra 8:16; 2 Kgs 24:8) or </a:t>
            </a:r>
            <a:r>
              <a:rPr lang="en-US" dirty="0" err="1"/>
              <a:t>Jehonathan</a:t>
            </a:r>
            <a:r>
              <a:rPr lang="en-US" dirty="0"/>
              <a:t>/Jonathan (Heb. </a:t>
            </a:r>
            <a:r>
              <a:rPr lang="he-IL" sz="1200" b="0" i="0" u="none" strike="noStrike" kern="1200" baseline="0" dirty="0">
                <a:solidFill>
                  <a:schemeClr val="tx1"/>
                </a:solidFill>
                <a:latin typeface="+mn-lt"/>
                <a:ea typeface="+mn-ea"/>
                <a:cs typeface="+mn-cs"/>
              </a:rPr>
              <a:t>יְהוֹנָתָן</a:t>
            </a:r>
            <a:r>
              <a:rPr lang="en-US" dirty="0"/>
              <a:t>, “Yahweh has given,” 2 Chr 17:8). The</a:t>
            </a:r>
            <a:r>
              <a:rPr lang="en-US" baseline="0" dirty="0"/>
              <a:t> word has been found in a number of ancient inscriptions, testifying to its popularity during the Iron Age II (ca 1000–586 BC; cf. Nathanael of the NT, John 1:45). </a:t>
            </a:r>
            <a:r>
              <a:rPr lang="en-US" dirty="0"/>
              <a:t>The</a:t>
            </a:r>
            <a:r>
              <a:rPr lang="en-US" baseline="0" dirty="0"/>
              <a:t> inscription on t</a:t>
            </a:r>
            <a:r>
              <a:rPr lang="en-US" dirty="0"/>
              <a:t>his seal</a:t>
            </a:r>
            <a:r>
              <a:rPr lang="en-US" baseline="0" dirty="0"/>
              <a:t> impression (</a:t>
            </a:r>
            <a:r>
              <a:rPr lang="en-US" i="1" baseline="0" dirty="0" err="1"/>
              <a:t>bullah</a:t>
            </a:r>
            <a:r>
              <a:rPr lang="en-US" baseline="0" dirty="0"/>
              <a:t>) reads “Belonging to Nathan (son of) Ahimelech” (Heb. </a:t>
            </a:r>
            <a:r>
              <a:rPr lang="he-IL" baseline="0" dirty="0"/>
              <a:t>לנתן אחמלך</a:t>
            </a:r>
            <a:r>
              <a:rPr lang="en-US" baseline="0" dirty="0"/>
              <a:t>). It was photographed at the Hecht Museum at the University of Haifa. The next slide includes highlights for the inscription.</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adr1805229246</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22777960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bronze sword was photographed at the Sharjah Archaeological Museum in the United Arab</a:t>
            </a:r>
            <a:r>
              <a:rPr lang="en-US" baseline="0" dirty="0"/>
              <a:t> Emirates.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tb050217433</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0404423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number of David’s sons would cause him heartache and grief.</a:t>
            </a:r>
            <a:r>
              <a:rPr lang="en-US" baseline="0" dirty="0"/>
              <a:t> The young Bedouin warrior shown here has long hair, a hallmark of David’s wayward and rebellious son Absalom (2 Sam 14:26). </a:t>
            </a:r>
            <a:r>
              <a:rPr lang="en-US" dirty="0"/>
              <a:t>This American Colony photo was taken circa 1926.</a:t>
            </a:r>
            <a:endParaRPr lang="en-US" baseline="0" dirty="0"/>
          </a:p>
          <a:p>
            <a:endParaRPr lang="en-US" dirty="0"/>
          </a:p>
          <a:p>
            <a:r>
              <a:rPr lang="en-US" dirty="0"/>
              <a:t>mat00214</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7029624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prophecy found fulfillment</a:t>
            </a:r>
            <a:r>
              <a:rPr lang="en-US" sz="1200" b="0" i="0" kern="1200" baseline="0" dirty="0">
                <a:solidFill>
                  <a:schemeClr val="tx1"/>
                </a:solidFill>
                <a:effectLst/>
                <a:latin typeface="+mn-lt"/>
                <a:ea typeface="+mn-ea"/>
                <a:cs typeface="+mn-cs"/>
              </a:rPr>
              <a:t> in the actions of Absalom, when he went in to David’s concubines in Jerusalem after David fled the city (2 Sam 16:22). </a:t>
            </a:r>
            <a:r>
              <a:rPr lang="en-US" sz="1200" b="0" i="0" kern="1200" dirty="0">
                <a:solidFill>
                  <a:schemeClr val="tx1"/>
                </a:solidFill>
                <a:effectLst/>
                <a:latin typeface="+mn-lt"/>
                <a:ea typeface="+mn-ea"/>
                <a:cs typeface="+mn-cs"/>
              </a:rPr>
              <a:t>This American Colony photograph was taken </a:t>
            </a:r>
            <a:r>
              <a:rPr lang="en-US" dirty="0"/>
              <a:t>between 1898 and 1914</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dirty="0"/>
              <a:t>mat06840</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40518196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sun can be seen rising behind the Mount of Olives.</a:t>
            </a:r>
          </a:p>
          <a:p>
            <a:endParaRPr lang="en-US" dirty="0"/>
          </a:p>
          <a:p>
            <a:r>
              <a:rPr lang="en-US" dirty="0"/>
              <a:t>tb090405817</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25456595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statement acknowledges his sin and expresses humility before God. The relief shown here, which may depict men bowing in deference to the king, exhibits the same attitude, although it </a:t>
            </a:r>
            <a:r>
              <a:rPr lang="en-US" baseline="0" dirty="0"/>
              <a:t>predates David by several centuries. </a:t>
            </a:r>
            <a:r>
              <a:rPr lang="en-US" sz="1200" dirty="0"/>
              <a:t>This image comes from The Metropolitan Museum of Art and is in the public domain. Source: https://www.metmuseum.org/art/collection/search/547735</a:t>
            </a:r>
            <a:r>
              <a:rPr lang="en-US" sz="1200"/>
              <a:t>. </a:t>
            </a:r>
            <a:endParaRPr lang="en-US" sz="1200" dirty="0"/>
          </a:p>
          <a:p>
            <a:endParaRPr lang="en-US" sz="1200" dirty="0"/>
          </a:p>
          <a:p>
            <a:r>
              <a:rPr lang="en-US" sz="1200" dirty="0"/>
              <a:t>met547735</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39015266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tomb inscription from the 8th century BC invokes the blessing of Yahweh upon the deceased,</a:t>
            </a:r>
            <a:r>
              <a:rPr lang="en-US" baseline="0" dirty="0"/>
              <a:t> a man named Uriah. The first line reads, “Uriah the wealthy man had it written” (Heb. </a:t>
            </a:r>
            <a:r>
              <a:rPr lang="he-IL" dirty="0">
                <a:latin typeface="SBL BibLit" panose="02000000000000000000" pitchFamily="2" charset="-79"/>
                <a:ea typeface="SBL BibLit" panose="02000000000000000000" pitchFamily="2" charset="-79"/>
                <a:cs typeface="SBL BibLit" panose="02000000000000000000" pitchFamily="2" charset="-79"/>
              </a:rPr>
              <a:t>אריהו הדשר כתבה</a:t>
            </a:r>
            <a:r>
              <a:rPr lang="en-US" baseline="0" dirty="0"/>
              <a:t>). The second line reads, “Blessed be Uriah by Yahweh” (Heb. </a:t>
            </a:r>
            <a:r>
              <a:rPr lang="he-IL" dirty="0">
                <a:latin typeface="SBL BibLit" panose="02000000000000000000" pitchFamily="2" charset="-79"/>
                <a:ea typeface="SBL BibLit" panose="02000000000000000000" pitchFamily="2" charset="-79"/>
                <a:cs typeface="SBL BibLit" panose="02000000000000000000" pitchFamily="2" charset="-79"/>
              </a:rPr>
              <a:t>ברך אריהו ביהוה</a:t>
            </a:r>
            <a:r>
              <a:rPr lang="en-US" baseline="0" dirty="0"/>
              <a:t>). The open hand depicted below the inscription likely represents the good favor of God, an idea that aligns well with Nathan’s statement in this verse. This inscription was photographed at the Israel Museum</a:t>
            </a:r>
            <a:r>
              <a:rPr lang="en-US" dirty="0"/>
              <a:t>.</a:t>
            </a:r>
          </a:p>
          <a:p>
            <a:endParaRPr lang="en-US" dirty="0"/>
          </a:p>
          <a:p>
            <a:r>
              <a:rPr lang="en-US" dirty="0"/>
              <a:t>tb032014433</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6554368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mat05982</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6184987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mat06319</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5140241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quartzite statue originally depicted three governors, but the middle figure has been removed. This artifact was photographed at the Walters Art Museum in Baltimore.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adr1311203325</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1465553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men in this relief are bowing before an Assyrian king to show their humility and willingness to be subservient to him. David took a</a:t>
            </a:r>
            <a:r>
              <a:rPr lang="en-US" baseline="0" dirty="0"/>
              <a:t> similar stance, except that he humiliated himself before God rather than a human king. This artifact was photographed at the British Museum.</a:t>
            </a:r>
          </a:p>
          <a:p>
            <a:endParaRPr lang="en-US" dirty="0"/>
          </a:p>
          <a:p>
            <a:r>
              <a:rPr lang="en-US" dirty="0"/>
              <a:t>adr1805194234</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41447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Nathan is derived from the Hebrew verb “to give,” and is likely a shortened version of the name “</a:t>
            </a:r>
            <a:r>
              <a:rPr lang="en-US" dirty="0" err="1"/>
              <a:t>Elnathan</a:t>
            </a:r>
            <a:r>
              <a:rPr lang="en-US" dirty="0"/>
              <a:t>” (Heb. </a:t>
            </a:r>
            <a:r>
              <a:rPr lang="he-IL" sz="1200" b="0" i="0" u="none" strike="noStrike" kern="1200" baseline="0" dirty="0">
                <a:solidFill>
                  <a:schemeClr val="tx1"/>
                </a:solidFill>
                <a:latin typeface="+mn-lt"/>
                <a:ea typeface="+mn-ea"/>
                <a:cs typeface="+mn-cs"/>
              </a:rPr>
              <a:t>אֶלְנָתָן</a:t>
            </a:r>
            <a:r>
              <a:rPr lang="en-US" dirty="0"/>
              <a:t>, “God has given,” </a:t>
            </a:r>
            <a:r>
              <a:rPr lang="en-US" dirty="0" err="1"/>
              <a:t>Ezr</a:t>
            </a:r>
            <a:r>
              <a:rPr lang="en-US" dirty="0"/>
              <a:t> 8:16; 2 Kgs 24:8) or </a:t>
            </a:r>
            <a:r>
              <a:rPr lang="en-US" dirty="0" err="1"/>
              <a:t>Jehonathan</a:t>
            </a:r>
            <a:r>
              <a:rPr lang="en-US" dirty="0"/>
              <a:t>/Jonathan (Heb. </a:t>
            </a:r>
            <a:r>
              <a:rPr lang="he-IL" sz="1200" b="0" i="0" u="none" strike="noStrike" kern="1200" baseline="0" dirty="0">
                <a:solidFill>
                  <a:schemeClr val="tx1"/>
                </a:solidFill>
                <a:latin typeface="+mn-lt"/>
                <a:ea typeface="+mn-ea"/>
                <a:cs typeface="+mn-cs"/>
              </a:rPr>
              <a:t>יְהוֹנָתָן</a:t>
            </a:r>
            <a:r>
              <a:rPr lang="en-US" dirty="0"/>
              <a:t>, “Yahweh has given,” 2 Chr 17:8). The</a:t>
            </a:r>
            <a:r>
              <a:rPr lang="en-US" baseline="0" dirty="0"/>
              <a:t> word has been found in a number of ancient inscriptions, testifying to its popularity during the Iron Age II (ca 1000–586 BC; cf. Nathanael of the NT, John 1:45). </a:t>
            </a:r>
            <a:r>
              <a:rPr lang="en-US" dirty="0"/>
              <a:t>The</a:t>
            </a:r>
            <a:r>
              <a:rPr lang="en-US" baseline="0" dirty="0"/>
              <a:t> inscription on t</a:t>
            </a:r>
            <a:r>
              <a:rPr lang="en-US" dirty="0"/>
              <a:t>his seal</a:t>
            </a:r>
            <a:r>
              <a:rPr lang="en-US" baseline="0" dirty="0"/>
              <a:t> impression (</a:t>
            </a:r>
            <a:r>
              <a:rPr lang="en-US" i="1" baseline="0" dirty="0" err="1"/>
              <a:t>bullah</a:t>
            </a:r>
            <a:r>
              <a:rPr lang="en-US" baseline="0" dirty="0"/>
              <a:t>) reads “Belonging to Nathan (son of) Ahimelech” (Heb. </a:t>
            </a:r>
            <a:r>
              <a:rPr lang="he-IL" baseline="0" dirty="0"/>
              <a:t>לנתן אחמלך</a:t>
            </a:r>
            <a:r>
              <a:rPr lang="en-US" baseline="0" dirty="0"/>
              <a:t>). It was photographed at the Hecht Museum at the University of Haifa. The name Nathan is highlighted in yellow, and the rest of the inscription in white. An editable version is included behind this graphic for those who may wish to change it.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adr1805229246</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22777960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was not uncommon during</a:t>
            </a:r>
            <a:r>
              <a:rPr lang="en-US" baseline="0" dirty="0"/>
              <a:t> the Iron Age (and many other periods) for infants to be interred in large ceramic store-jars, like the one shown here. No indication is given of how or where David’s child was buried, but a burial of this kind would certainly be possible. </a:t>
            </a:r>
            <a:r>
              <a:rPr lang="en-US" dirty="0"/>
              <a:t>This display</a:t>
            </a:r>
            <a:r>
              <a:rPr lang="en-US" baseline="0" dirty="0"/>
              <a:t> was photographed at the </a:t>
            </a:r>
            <a:r>
              <a:rPr lang="en-US" dirty="0"/>
              <a:t>Wheaton Archaeology</a:t>
            </a:r>
            <a:r>
              <a:rPr lang="en-US" baseline="0" dirty="0"/>
              <a:t> Museum.</a:t>
            </a:r>
            <a:endParaRPr lang="en-US" dirty="0"/>
          </a:p>
          <a:p>
            <a:endParaRPr lang="en-US" dirty="0"/>
          </a:p>
          <a:p>
            <a:r>
              <a:rPr lang="en-US" dirty="0"/>
              <a:t>adr1509246157</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414479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Notice the presence of two bracelets buried with the infant, a sign of care and devotion for the deceased child.</a:t>
            </a:r>
            <a:r>
              <a:rPr lang="en-US" dirty="0"/>
              <a:t> This display was photographed at the Konya Archaeological Museum in Turkey</a:t>
            </a:r>
            <a:r>
              <a:rPr lang="en-US" baseline="0" dirty="0"/>
              <a:t>. </a:t>
            </a:r>
            <a:endParaRPr lang="en-US" dirty="0"/>
          </a:p>
          <a:p>
            <a:endParaRPr lang="en-US" dirty="0"/>
          </a:p>
          <a:p>
            <a:r>
              <a:rPr lang="en-US" dirty="0"/>
              <a:t>tb010201647</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414479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carving depicts mourners at the death of the Greek</a:t>
            </a:r>
            <a:r>
              <a:rPr lang="en-US" baseline="0" dirty="0"/>
              <a:t> mythological hero </a:t>
            </a:r>
            <a:r>
              <a:rPr lang="en-US" dirty="0" err="1"/>
              <a:t>Meleager</a:t>
            </a:r>
            <a:r>
              <a:rPr lang="en-US" dirty="0"/>
              <a:t>. It was photographed at the Louvre Museum.</a:t>
            </a:r>
          </a:p>
          <a:p>
            <a:endParaRPr lang="en-US" dirty="0"/>
          </a:p>
          <a:p>
            <a:r>
              <a:rPr lang="en-US" dirty="0"/>
              <a:t>tb0928196767</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414479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Roman</a:t>
            </a:r>
            <a:r>
              <a:rPr lang="en-US" baseline="0" dirty="0"/>
              <a:t> fresco was photographed at the Getty Villa in southern California.</a:t>
            </a:r>
            <a:endParaRPr lang="en-US" dirty="0"/>
          </a:p>
          <a:p>
            <a:endParaRPr lang="en-US" dirty="0"/>
          </a:p>
          <a:p>
            <a:r>
              <a:rPr lang="en-US" dirty="0"/>
              <a:t>tb082214838</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414479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tb060516858</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414479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marble votive relief is thought to depict Odysseus having his feet washed by his old nurse. It was photographed at the National Archaeological Museum in Athens.</a:t>
            </a:r>
          </a:p>
          <a:p>
            <a:endParaRPr lang="en-US" dirty="0"/>
          </a:p>
          <a:p>
            <a:r>
              <a:rPr lang="en-US" dirty="0"/>
              <a:t>tb011117375</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414479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mn-lt"/>
              </a:rPr>
              <a:t>This relief comes from the northwest palace of Ashurnasirpal II at Nimrud.</a:t>
            </a:r>
            <a:r>
              <a:rPr lang="en-US" baseline="0" dirty="0">
                <a:solidFill>
                  <a:srgbClr val="000000"/>
                </a:solidFill>
                <a:latin typeface="+mn-lt"/>
              </a:rPr>
              <a:t> It depicts the king in his royal robes, celebrating a successful bull hunt. David’s robes may have been somewhat similar. This relief </a:t>
            </a:r>
            <a:r>
              <a:rPr lang="en-US" dirty="0">
                <a:solidFill>
                  <a:srgbClr val="000000"/>
                </a:solidFill>
                <a:latin typeface="+mn-lt"/>
              </a:rPr>
              <a:t>was photographed at the Getty Villa in southern California while on loan from the British Museum.</a:t>
            </a:r>
          </a:p>
          <a:p>
            <a:pPr>
              <a:defRPr/>
            </a:pPr>
            <a:endParaRPr lang="en-US" dirty="0">
              <a:solidFill>
                <a:srgbClr val="000000"/>
              </a:solidFill>
              <a:latin typeface="+mn-lt"/>
            </a:endParaRPr>
          </a:p>
          <a:p>
            <a:pPr>
              <a:defRPr/>
            </a:pPr>
            <a:r>
              <a:rPr lang="en-US" dirty="0">
                <a:solidFill>
                  <a:srgbClr val="000000"/>
                </a:solidFill>
                <a:latin typeface="+mn-lt"/>
              </a:rPr>
              <a:t>tb100919320</a:t>
            </a:r>
            <a:endParaRPr lang="en-US" dirty="0">
              <a:solidFill>
                <a:srgbClr val="000000"/>
              </a:solidFill>
              <a:latin typeface="Calibri"/>
              <a:hlinkClick r:id="rId3"/>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9884907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appears that there were two locations that might have been referred to as “the house</a:t>
            </a:r>
            <a:r>
              <a:rPr lang="en-US" baseline="0" dirty="0"/>
              <a:t> of Yahweh” at this time. One would be the tent in Jerusalem where David had placed the ark after bringing it up from Kiriath-jearim (2 Sam 6); the other would be the tabernacle itself, which seems to have been located at Gibeon (cf. 1 Kgs 3:4-5). The location in Jerusalem is the more likely of the two options, given its proximity and also the presence of the ark. The Bedouin tent shown here may be similar to the one set up by David in Jerusalem. It was </a:t>
            </a:r>
            <a:r>
              <a:rPr lang="en-US" dirty="0"/>
              <a:t>photographed at the UAE Heritage Village in Abu Dhabi.</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tb051017143</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Berlin Museum of the Ancient Near East.</a:t>
            </a:r>
          </a:p>
          <a:p>
            <a:endParaRPr lang="en-US" dirty="0"/>
          </a:p>
          <a:p>
            <a:r>
              <a:rPr lang="en-US" dirty="0"/>
              <a:t>adr070513178</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377250490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relief shows two men in mourning, pouring dust over their heads (cf. 1 Sam 4:12). </a:t>
            </a:r>
            <a:r>
              <a:rPr lang="en-US" dirty="0"/>
              <a:t>This image comes from the Brooklyn Museum and is in the public domain. Source: https://www.brooklynmuseum.org/opencollection/objects/3783.</a:t>
            </a:r>
          </a:p>
          <a:p>
            <a:endParaRPr lang="en-US" dirty="0"/>
          </a:p>
          <a:p>
            <a:r>
              <a:rPr lang="en-US" dirty="0"/>
              <a:t>bmny3783</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3772504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Natan</a:t>
            </a:r>
            <a:r>
              <a:rPr lang="en-US" dirty="0"/>
              <a:t> </a:t>
            </a:r>
            <a:r>
              <a:rPr lang="en-US" dirty="0" err="1"/>
              <a:t>HaNavi</a:t>
            </a:r>
            <a:r>
              <a:rPr lang="en-US" dirty="0"/>
              <a:t> Street is located a few blocks north of the Old City of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tb091902048</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22777960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 striking similarity between David’s response</a:t>
            </a:r>
            <a:r>
              <a:rPr lang="en-US" baseline="0" dirty="0"/>
              <a:t> and </a:t>
            </a:r>
            <a:r>
              <a:rPr lang="en-US" dirty="0"/>
              <a:t>the words spoken by the king of Nineveh many years later, when he and his city were also facing a prophecy of doom. “Who knows, Go</a:t>
            </a:r>
            <a:r>
              <a:rPr lang="en-US" baseline="0" dirty="0"/>
              <a:t>d may turn and relent, and withdraw his fierce anger so that we will not perish” (Jonah 3:9). Both responses seem better than the response of Eli, who merely said, “It is Yahweh; let Him do as He pleases” (1 Sam 3:18). </a:t>
            </a:r>
            <a:r>
              <a:rPr lang="en-US" dirty="0"/>
              <a:t>This American Colony photo was taken between 1920 and 1933.</a:t>
            </a:r>
          </a:p>
          <a:p>
            <a:endParaRPr lang="en-US" dirty="0"/>
          </a:p>
          <a:p>
            <a:r>
              <a:rPr lang="en-US" dirty="0"/>
              <a:t>mat02699</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7725049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figurine</a:t>
            </a:r>
            <a:r>
              <a:rPr lang="en-US" baseline="0" dirty="0"/>
              <a:t> shown here, depicting a mother nursing her child, represents the outcome that David had prayed for. This figurine was photographed at the </a:t>
            </a:r>
            <a:r>
              <a:rPr lang="en-US" dirty="0"/>
              <a:t>Ashmolean Museum at the University of Oxford.</a:t>
            </a:r>
          </a:p>
          <a:p>
            <a:endParaRPr lang="en-US" dirty="0"/>
          </a:p>
          <a:p>
            <a:r>
              <a:rPr lang="en-US" dirty="0"/>
              <a:t>adr1305226903</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377250490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David’s statement is an acknowledgement </a:t>
            </a:r>
            <a:r>
              <a:rPr lang="en-US" baseline="0" dirty="0"/>
              <a:t>that the child has died; David would join him in death, the fate of all men (cf. the prayer of Moses, Ps 90:9-10). The tomb shown in this photo is from the Iron Age. The common Old Testament phrase “sleep with your fathers” reflects the Iron Age burial practice of collecting the bones of the deceased and placing them in a common repository along with the bones of other family members. In this photo, the bone repository can be seen in the lower center as a small cavity below the burial bench on the right. Ironically, David would join not only his ancestors in such a grave, but now also his descendant. </a:t>
            </a:r>
          </a:p>
          <a:p>
            <a:endParaRPr lang="en-US" dirty="0"/>
          </a:p>
          <a:p>
            <a:r>
              <a:rPr lang="en-US" dirty="0"/>
              <a:t>tb062907541</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26100410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was taken at the Louvre</a:t>
            </a:r>
            <a:r>
              <a:rPr lang="en-US" baseline="0" dirty="0"/>
              <a:t> Museum. </a:t>
            </a:r>
            <a:r>
              <a:rPr lang="en-US" dirty="0"/>
              <a:t>This image comes from </a:t>
            </a:r>
            <a:r>
              <a:rPr lang="en-US" dirty="0" err="1"/>
              <a:t>ArchaiOptix</a:t>
            </a:r>
            <a:r>
              <a:rPr lang="en-US" dirty="0"/>
              <a:t> and is licensed under CC BY-SA 4.0, via Wikimedia Commons: https://commons.wikimedia.org/wiki/File:Portrait_head_of_Nefertiti_one_of_her_daughters_02.jpg.</a:t>
            </a:r>
          </a:p>
          <a:p>
            <a:endParaRPr lang="en-US" dirty="0"/>
          </a:p>
          <a:p>
            <a:r>
              <a:rPr lang="en-US" dirty="0"/>
              <a:t>wiki04012015145852</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224041569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was taken at the Louvre</a:t>
            </a:r>
            <a:r>
              <a:rPr lang="en-US" baseline="0" dirty="0"/>
              <a:t> Museum. </a:t>
            </a:r>
            <a:r>
              <a:rPr lang="en-US" dirty="0"/>
              <a:t>This image comes from Rama and is licensed under CC BY-SA 3.0 </a:t>
            </a:r>
            <a:r>
              <a:rPr lang="en-US" dirty="0" err="1"/>
              <a:t>fr</a:t>
            </a:r>
            <a:r>
              <a:rPr lang="en-US" dirty="0"/>
              <a:t>, via Wikimedia Commons: https://commons.wikimedia.org/wiki/File:Akhenaten_and_Nefertiti_E15593-IMG_2831.JPG.</a:t>
            </a:r>
          </a:p>
          <a:p>
            <a:endParaRPr lang="en-US" dirty="0"/>
          </a:p>
          <a:p>
            <a:r>
              <a:rPr lang="en-US" dirty="0"/>
              <a:t>wiki0728201910113744</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224041569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Egyptian Museum and Papyrus Collection in Berlin</a:t>
            </a:r>
            <a:r>
              <a:rPr lang="en-US" baseline="0" dirty="0"/>
              <a:t>. </a:t>
            </a:r>
            <a:r>
              <a:rPr lang="en-US" dirty="0"/>
              <a:t>This image comes from </a:t>
            </a:r>
            <a:r>
              <a:rPr lang="en-US" dirty="0" err="1"/>
              <a:t>ArchaiOptix</a:t>
            </a:r>
            <a:r>
              <a:rPr lang="en-US" dirty="0"/>
              <a:t> and is licensed under CC BY-SA 4.0, via Wikimedia Commons: https://commons.wikimedia.org/wiki/File:Relief_depicting_Akhenaton_and_Nefertiti_in_close_harmony_01.jpg.</a:t>
            </a:r>
          </a:p>
          <a:p>
            <a:endParaRPr lang="en-US" dirty="0"/>
          </a:p>
          <a:p>
            <a:r>
              <a:rPr lang="en-US" dirty="0"/>
              <a:t>wiki12202014161430</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224041569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This street is located in the Abu Tor neighborhood south of the Old City. The sign is written in Hebrew, Arabic, and English. In Hebrew, the description reads, “Mother of King Solomon.”</a:t>
            </a:r>
          </a:p>
          <a:p>
            <a:endParaRPr lang="en-US" b="0" baseline="0" dirty="0"/>
          </a:p>
          <a:p>
            <a:r>
              <a:rPr lang="en-US" dirty="0"/>
              <a:t>tb072404841</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224041569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was photographed at the Istanbul Archaeological Museum</a:t>
            </a:r>
            <a:r>
              <a:rPr lang="en-US" dirty="0"/>
              <a:t>.</a:t>
            </a:r>
          </a:p>
          <a:p>
            <a:endParaRPr lang="en-US" dirty="0"/>
          </a:p>
          <a:p>
            <a:r>
              <a:rPr lang="en-US" dirty="0"/>
              <a:t>tb122916541</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2642337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name Solomon (Heb. </a:t>
            </a:r>
            <a:r>
              <a:rPr lang="en-US" i="1" dirty="0" err="1"/>
              <a:t>Shelomoh</a:t>
            </a:r>
            <a:r>
              <a:rPr lang="en-US" dirty="0"/>
              <a:t>, </a:t>
            </a:r>
            <a:r>
              <a:rPr lang="he-IL" sz="1200" b="0" i="0" u="none" strike="noStrike" kern="1200" baseline="0" dirty="0">
                <a:solidFill>
                  <a:schemeClr val="tx1"/>
                </a:solidFill>
                <a:latin typeface="+mn-lt"/>
                <a:ea typeface="+mn-ea"/>
                <a:cs typeface="+mn-cs"/>
              </a:rPr>
              <a:t>שְׁלֹמֹה</a:t>
            </a:r>
            <a:r>
              <a:rPr lang="en-US" sz="1200" b="0" i="0" u="none" strike="noStrike" kern="1200" baseline="0" dirty="0">
                <a:solidFill>
                  <a:schemeClr val="tx1"/>
                </a:solidFill>
                <a:latin typeface="+mn-lt"/>
                <a:ea typeface="+mn-ea"/>
                <a:cs typeface="+mn-cs"/>
              </a:rPr>
              <a:t>) is of uncertain meaning, although it is widely thought to be related to the Hebrew word for “peace” (Heb. </a:t>
            </a:r>
            <a:r>
              <a:rPr lang="en-US" sz="1200" b="0" i="1" u="none" strike="noStrike" kern="1200" baseline="0" dirty="0">
                <a:solidFill>
                  <a:schemeClr val="tx1"/>
                </a:solidFill>
                <a:latin typeface="+mn-lt"/>
                <a:ea typeface="+mn-ea"/>
                <a:cs typeface="+mn-cs"/>
              </a:rPr>
              <a:t>shalom</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שָׁלוֹם</a:t>
            </a:r>
            <a:r>
              <a:rPr lang="en-US" sz="1200" b="0" i="0" u="none" strike="noStrike" kern="1200" baseline="0" dirty="0">
                <a:solidFill>
                  <a:schemeClr val="tx1"/>
                </a:solidFill>
                <a:latin typeface="+mn-lt"/>
                <a:ea typeface="+mn-ea"/>
                <a:cs typeface="+mn-cs"/>
              </a:rPr>
              <a:t>). </a:t>
            </a:r>
            <a:r>
              <a:rPr lang="en-US" baseline="0" dirty="0"/>
              <a:t>Shlomo </a:t>
            </a:r>
            <a:r>
              <a:rPr lang="en-US" baseline="0" dirty="0" err="1"/>
              <a:t>HaMelekh</a:t>
            </a:r>
            <a:r>
              <a:rPr lang="en-US" baseline="0" dirty="0"/>
              <a:t> Street is located near the northwestern corner of the Old City of Jerusalem.</a:t>
            </a:r>
          </a:p>
          <a:p>
            <a:endParaRPr lang="en-US" dirty="0"/>
          </a:p>
          <a:p>
            <a:r>
              <a:rPr lang="en-US" dirty="0"/>
              <a:t>df072404979</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27779600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Jedidiah</a:t>
            </a:r>
            <a:r>
              <a:rPr lang="en-US" baseline="0" dirty="0"/>
              <a:t> (Heb. </a:t>
            </a:r>
            <a:r>
              <a:rPr lang="he-IL" sz="1200" b="0" i="0" u="none" strike="noStrike" kern="1200" baseline="0" dirty="0">
                <a:solidFill>
                  <a:schemeClr val="tx1"/>
                </a:solidFill>
                <a:latin typeface="+mn-lt"/>
                <a:ea typeface="+mn-ea"/>
                <a:cs typeface="+mn-cs"/>
              </a:rPr>
              <a:t>יְדִידְיָה</a:t>
            </a:r>
            <a:r>
              <a:rPr lang="en-US" baseline="0" dirty="0"/>
              <a:t>) means “beloved of Yahweh.” The name does not appear elsewhere in the Hebrew Bible. This ceramic bottle shaped like a woman with her infant was photographed at the </a:t>
            </a:r>
            <a:r>
              <a:rPr lang="en-US" dirty="0"/>
              <a:t>National Museum of Antiquities (Rijksmuseum van Oudheden) in Leiden.</a:t>
            </a:r>
          </a:p>
          <a:p>
            <a:endParaRPr lang="en-US" dirty="0"/>
          </a:p>
          <a:p>
            <a:r>
              <a:rPr lang="en-US" dirty="0"/>
              <a:t>adr1805206348</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277796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oil on canvas painting was</a:t>
            </a:r>
            <a:r>
              <a:rPr lang="en-US" baseline="0" dirty="0"/>
              <a:t> photographed at </a:t>
            </a:r>
            <a:r>
              <a:rPr lang="en-US" dirty="0"/>
              <a:t>Mayfair Gallery Limited. This image comes from </a:t>
            </a:r>
            <a:r>
              <a:rPr lang="en-US" sz="1200" b="0" i="0" kern="1200" dirty="0">
                <a:solidFill>
                  <a:schemeClr val="tx1"/>
                </a:solidFill>
                <a:effectLst/>
                <a:latin typeface="+mn-lt"/>
                <a:ea typeface="+mn-ea"/>
                <a:cs typeface="+mn-cs"/>
              </a:rPr>
              <a:t>Eugène </a:t>
            </a:r>
            <a:r>
              <a:rPr lang="en-US" sz="1200" b="0" i="0" kern="1200" dirty="0" err="1">
                <a:solidFill>
                  <a:schemeClr val="tx1"/>
                </a:solidFill>
                <a:effectLst/>
                <a:latin typeface="+mn-lt"/>
                <a:ea typeface="+mn-ea"/>
                <a:cs typeface="+mn-cs"/>
              </a:rPr>
              <a:t>Siberdt</a:t>
            </a:r>
            <a:r>
              <a:rPr lang="en-US" sz="1200" b="0" i="0" kern="1200" dirty="0">
                <a:solidFill>
                  <a:schemeClr val="tx1"/>
                </a:solidFill>
                <a:effectLst/>
                <a:latin typeface="+mn-lt"/>
                <a:ea typeface="+mn-ea"/>
                <a:cs typeface="+mn-cs"/>
              </a:rPr>
              <a:t> and is in the </a:t>
            </a:r>
            <a:r>
              <a:rPr lang="en-US" dirty="0"/>
              <a:t>public domain, via Wikimedia Commons: https://commons.wikimedia.org/wiki/File:Eug%C3%A8ne_Siberdt_-_The_Prophet_Nathan_rebukes_King_David.jpg.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wiki1105201503111252</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423419128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Bnei</a:t>
            </a:r>
            <a:r>
              <a:rPr lang="en-US" dirty="0"/>
              <a:t> </a:t>
            </a:r>
            <a:r>
              <a:rPr lang="en-US" dirty="0" err="1"/>
              <a:t>Brak</a:t>
            </a:r>
            <a:r>
              <a:rPr lang="en-US" dirty="0"/>
              <a:t> is a city located in central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tb062807398</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400879544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The “royal city” is literally “the city of the king” (Heb. </a:t>
            </a:r>
            <a:r>
              <a:rPr lang="he-IL" sz="1200" b="0" i="0" u="none" strike="noStrike" kern="1200" baseline="0" dirty="0">
                <a:solidFill>
                  <a:schemeClr val="tx1"/>
                </a:solidFill>
                <a:latin typeface="+mn-lt"/>
                <a:ea typeface="+mn-ea"/>
                <a:cs typeface="+mn-cs"/>
              </a:rPr>
              <a:t>אֶת־עִיר הַמְּלוּכָה</a:t>
            </a:r>
            <a:r>
              <a:rPr lang="en-US" dirty="0"/>
              <a:t>),</a:t>
            </a:r>
            <a:r>
              <a:rPr lang="en-US" baseline="0" dirty="0"/>
              <a:t> signaling that this was the Ammonite capital</a:t>
            </a:r>
            <a:r>
              <a:rPr lang="en-US" dirty="0"/>
              <a:t>. The</a:t>
            </a:r>
            <a:r>
              <a:rPr lang="en-US" baseline="0" dirty="0"/>
              <a:t> remains of this ancient city now lie at the heart of the modern capital of the state of Jordan, Amman. The walls of the citadel shown in this photo are from a later period, but illustrate the difficulty of taking such an elevated and well-fortified city.</a:t>
            </a:r>
            <a:endParaRPr lang="en-US" dirty="0"/>
          </a:p>
          <a:p>
            <a:pPr marL="0" indent="0" eaLnBrk="1" hangingPunct="1"/>
            <a:endParaRPr lang="en-US" dirty="0"/>
          </a:p>
          <a:p>
            <a:pPr marL="0" indent="0" eaLnBrk="1" hangingPunct="1"/>
            <a:r>
              <a:rPr lang="en-US" dirty="0"/>
              <a:t>tb031115005</a:t>
            </a:r>
            <a:endParaRPr lang="en-US" sz="1200"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9698687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aerial</a:t>
            </a:r>
            <a:r>
              <a:rPr lang="en-US" sz="1200" b="0" i="0" kern="1200" baseline="0" dirty="0">
                <a:solidFill>
                  <a:schemeClr val="tx1"/>
                </a:solidFill>
                <a:effectLst/>
                <a:latin typeface="+mn-lt"/>
                <a:ea typeface="+mn-ea"/>
                <a:cs typeface="+mn-cs"/>
              </a:rPr>
              <a:t> view of Rabbah/Amman shows the area before modern development. </a:t>
            </a:r>
            <a:r>
              <a:rPr lang="en-US" dirty="0"/>
              <a:t>The ancient acropolis covers about 40 acres (16 ha) and is L-shaped. The hill is divided into three terraces and was surrounded by deep wadis on all sides but the north. In times of weakness, the Ammonites could find seclusion and protection here. The Jabbok River starts at a strong spring near the citadel of Rabbah.</a:t>
            </a:r>
            <a:r>
              <a:rPr lang="en-US" sz="1200" b="0" i="0" kern="1200" baseline="0" dirty="0">
                <a:solidFill>
                  <a:schemeClr val="tx1"/>
                </a:solidFill>
                <a:effectLst/>
                <a:latin typeface="+mn-lt"/>
                <a:ea typeface="+mn-ea"/>
                <a:cs typeface="+mn-cs"/>
              </a:rPr>
              <a:t> In the valley below, the Roman theater is easily visible. </a:t>
            </a:r>
            <a:r>
              <a:rPr lang="en-US" sz="1200" b="0" i="0" kern="1200" dirty="0">
                <a:solidFill>
                  <a:schemeClr val="tx1"/>
                </a:solidFill>
                <a:effectLst/>
                <a:latin typeface="+mn-lt"/>
                <a:ea typeface="+mn-ea"/>
                <a:cs typeface="+mn-cs"/>
              </a:rPr>
              <a:t>This American Colony photograph was taken in 1932.</a:t>
            </a:r>
          </a:p>
          <a:p>
            <a:pPr marL="0" indent="0" eaLnBrk="1" hangingPunct="1">
              <a:buFontTx/>
              <a:buNone/>
            </a:pPr>
            <a:endParaRPr lang="en-US" sz="1200" dirty="0">
              <a:ea typeface="ＭＳ Ｐゴシック" pitchFamily="34" charset="-128"/>
            </a:endParaRPr>
          </a:p>
          <a:p>
            <a:pPr marL="0" indent="0" eaLnBrk="1" hangingPunct="1">
              <a:buFontTx/>
              <a:buNone/>
            </a:pPr>
            <a:r>
              <a:rPr lang="en-US" sz="1200" dirty="0">
                <a:ea typeface="ＭＳ Ｐゴシック" pitchFamily="34" charset="-128"/>
              </a:rPr>
              <a:t>mat15936</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137422631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b="0" i="0" kern="1200" dirty="0">
                <a:solidFill>
                  <a:schemeClr val="tx1"/>
                </a:solidFill>
                <a:effectLst/>
                <a:latin typeface="+mn-lt"/>
                <a:ea typeface="+mn-ea"/>
                <a:cs typeface="+mn-cs"/>
              </a:rPr>
              <a:t>This photo shows</a:t>
            </a:r>
            <a:r>
              <a:rPr lang="en-US" sz="1200" b="0" i="0" kern="1200" baseline="0" dirty="0">
                <a:solidFill>
                  <a:schemeClr val="tx1"/>
                </a:solidFill>
                <a:effectLst/>
                <a:latin typeface="+mn-lt"/>
                <a:ea typeface="+mn-ea"/>
                <a:cs typeface="+mn-cs"/>
              </a:rPr>
              <a:t> part of the citadel of Rabbah from the Roman theater in the valley. Little is visible of the ancient city, but a portion of a massive platform from one of the later Roman temples is visible at the upper right. Excavations and restoration in this area have been ongoing for many years. </a:t>
            </a:r>
            <a:r>
              <a:rPr lang="en-US" sz="1200" b="0" i="0" kern="1200" dirty="0">
                <a:solidFill>
                  <a:schemeClr val="tx1"/>
                </a:solidFill>
                <a:effectLst/>
                <a:latin typeface="+mn-lt"/>
                <a:ea typeface="+mn-ea"/>
                <a:cs typeface="+mn-cs"/>
              </a:rPr>
              <a:t>This American Colony photograph was taken </a:t>
            </a:r>
            <a:r>
              <a:rPr lang="en-US" dirty="0"/>
              <a:t>between 1898 and 1946.</a:t>
            </a:r>
            <a:endParaRPr lang="en-US" sz="1200" b="0" i="0" kern="1200" dirty="0">
              <a:solidFill>
                <a:schemeClr val="tx1"/>
              </a:solidFill>
              <a:effectLst/>
              <a:latin typeface="+mn-lt"/>
              <a:ea typeface="+mn-ea"/>
              <a:cs typeface="+mn-cs"/>
            </a:endParaRPr>
          </a:p>
          <a:p>
            <a:pPr marL="0" indent="0" eaLnBrk="1" hangingPunct="1">
              <a:buFontTx/>
              <a:buNone/>
            </a:pPr>
            <a:endParaRPr lang="en-US" sz="1200" dirty="0">
              <a:ea typeface="ＭＳ Ｐゴシック" pitchFamily="34" charset="-128"/>
            </a:endParaRPr>
          </a:p>
          <a:p>
            <a:pPr marL="0" indent="0" eaLnBrk="1" hangingPunct="1">
              <a:buFontTx/>
              <a:buNone/>
            </a:pPr>
            <a:r>
              <a:rPr lang="en-US" sz="1200" dirty="0">
                <a:ea typeface="ＭＳ Ｐゴシック" pitchFamily="34" charset="-128"/>
              </a:rPr>
              <a:t>mat09358</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The location of Rabbah was so strategically important</a:t>
            </a:r>
            <a:r>
              <a:rPr lang="en-US" sz="1200" baseline="0" dirty="0">
                <a:ea typeface="ＭＳ Ｐゴシック" pitchFamily="34" charset="-128"/>
              </a:rPr>
              <a:t> that it continued to be a major city through the Roman period. </a:t>
            </a:r>
            <a:r>
              <a:rPr lang="en-US" sz="1200" dirty="0">
                <a:ea typeface="ＭＳ Ｐゴシック" pitchFamily="34" charset="-128"/>
              </a:rPr>
              <a:t>This</a:t>
            </a:r>
            <a:r>
              <a:rPr lang="en-US" sz="1200" baseline="0" dirty="0">
                <a:ea typeface="ＭＳ Ｐゴシック" pitchFamily="34" charset="-128"/>
              </a:rPr>
              <a:t> photo shows a few remnants of a large Roman temple dedicated to Hercules that once stood atop the citadel. An inscription found at the temple indicates that it </a:t>
            </a:r>
            <a:r>
              <a:rPr lang="en-US" dirty="0"/>
              <a:t>was built when </a:t>
            </a:r>
            <a:r>
              <a:rPr lang="en-US" dirty="0" err="1"/>
              <a:t>Geminius</a:t>
            </a:r>
            <a:r>
              <a:rPr lang="en-US" dirty="0"/>
              <a:t> </a:t>
            </a:r>
            <a:r>
              <a:rPr lang="en-US" dirty="0" err="1"/>
              <a:t>Marcianus</a:t>
            </a:r>
            <a:r>
              <a:rPr lang="en-US" dirty="0"/>
              <a:t> was governor of the Province of Arabia (AD 162–166).</a:t>
            </a:r>
            <a:endParaRPr lang="en-US" sz="1200" baseline="0" dirty="0">
              <a:ea typeface="ＭＳ Ｐゴシック" pitchFamily="34" charset="-128"/>
            </a:endParaRPr>
          </a:p>
          <a:p>
            <a:pPr marL="0" indent="0" eaLnBrk="1" hangingPunct="1">
              <a:buFontTx/>
              <a:buNone/>
            </a:pPr>
            <a:endParaRPr lang="en-US" sz="1200" dirty="0">
              <a:ea typeface="ＭＳ Ｐゴシック" pitchFamily="34" charset="-128"/>
            </a:endParaRPr>
          </a:p>
          <a:p>
            <a:pPr marL="228600" indent="-228600" eaLnBrk="1" hangingPunct="1"/>
            <a:r>
              <a:rPr lang="en-US" sz="1200" dirty="0">
                <a:ea typeface="ＭＳ Ｐゴシック" pitchFamily="34" charset="-128"/>
              </a:rPr>
              <a:t>tb031801005</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Most of the structures shown</a:t>
            </a:r>
            <a:r>
              <a:rPr lang="en-US" sz="1200" baseline="0" dirty="0">
                <a:ea typeface="ＭＳ Ｐゴシック" pitchFamily="34" charset="-128"/>
              </a:rPr>
              <a:t> on this plan of the Amman Citadel are later Umayyad buildings (7th–8th centuries AD). The Roman Temple of Hercules (circa AD 165) and a much earlier Ammonite palace (circa 800 BC) are labeled on this photo. </a:t>
            </a:r>
            <a:r>
              <a:rPr lang="en-US" sz="1200" dirty="0">
                <a:ea typeface="ＭＳ Ｐゴシック" pitchFamily="34" charset="-128"/>
              </a:rPr>
              <a:t>This image comes from </a:t>
            </a:r>
            <a:r>
              <a:rPr lang="en-US" dirty="0"/>
              <a:t>Jean </a:t>
            </a:r>
            <a:r>
              <a:rPr lang="en-US" dirty="0" err="1"/>
              <a:t>Housen</a:t>
            </a:r>
            <a:r>
              <a:rPr lang="en-US" dirty="0"/>
              <a:t> and is licensed under CC BY-SA 3.0, via Wikimedia Commons: https://commons.wikimedia.org/wiki/File:20100923_amman04.JPG.</a:t>
            </a:r>
          </a:p>
          <a:p>
            <a:pPr marL="0" indent="0" eaLnBrk="1" hangingPunct="1">
              <a:buFontTx/>
              <a:buNone/>
            </a:pPr>
            <a:endParaRPr lang="en-US" sz="1200" dirty="0">
              <a:ea typeface="ＭＳ Ｐゴシック" pitchFamily="34" charset="-128"/>
            </a:endParaRPr>
          </a:p>
          <a:p>
            <a:pPr marL="0" indent="0" eaLnBrk="1" hangingPunct="1">
              <a:buFontTx/>
              <a:buNone/>
            </a:pPr>
            <a:r>
              <a:rPr lang="en-US" sz="1200" dirty="0">
                <a:ea typeface="ＭＳ Ｐゴシック" pitchFamily="34" charset="-128"/>
              </a:rPr>
              <a:t>wiki201009232592</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The most extensive</a:t>
            </a:r>
            <a:r>
              <a:rPr lang="en-US" sz="1200" baseline="0" dirty="0">
                <a:ea typeface="ＭＳ Ｐゴシック" pitchFamily="34" charset="-128"/>
              </a:rPr>
              <a:t> Iron Age remains to be uncovered at Rabbah so far is the structure shown in this photo. Dating to circa 800 BC, it consists of a large structure with thick walls, surrounding a plastered courtyard. Archaeologists have interpreted it as an Ammonite palace. A few columns of the Temple of Hercules (Roman period) are visible in the background.</a:t>
            </a:r>
          </a:p>
          <a:p>
            <a:pPr marL="0" indent="0" eaLnBrk="1" hangingPunct="1">
              <a:buFontTx/>
              <a:buNone/>
            </a:pPr>
            <a:endParaRPr lang="en-US" sz="1200" dirty="0">
              <a:ea typeface="ＭＳ Ｐゴシック" pitchFamily="34" charset="-128"/>
            </a:endParaRPr>
          </a:p>
          <a:p>
            <a:pPr marL="0" indent="0" eaLnBrk="1" hangingPunct="1">
              <a:buFontTx/>
              <a:buNone/>
            </a:pPr>
            <a:r>
              <a:rPr lang="it-IT" dirty="0"/>
              <a:t>tb031115265</a:t>
            </a:r>
            <a:endParaRPr lang="en-US" sz="1200"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Although some older English versions refer here to “the city of waters” (KJV, RSV), many more recent versions understand the reference to be to the water supply of the city (NKJV,</a:t>
            </a:r>
            <a:r>
              <a:rPr lang="en-US" baseline="0" dirty="0">
                <a:ea typeface="ＭＳ Ｐゴシック" pitchFamily="34" charset="-128"/>
              </a:rPr>
              <a:t> NIV, NET, CSB). The capture of a significant water system would have ensured that the city would fall quickly, which appears to be the conclusion of Joab as well. </a:t>
            </a:r>
            <a:r>
              <a:rPr lang="en-US" dirty="0">
                <a:ea typeface="ＭＳ Ｐゴシック" pitchFamily="34" charset="-128"/>
              </a:rPr>
              <a:t>Archaeological evidence may inform part of the story of the conquest of this city. Excavations have found a large water system, including an underground reservoir accessible via a tunnel system on the northern side of the citadel. This may be the water supply that was captured by Joab, when he called David to the battle.</a:t>
            </a:r>
          </a:p>
          <a:p>
            <a:pPr eaLnBrk="1" hangingPunct="1"/>
            <a:endParaRPr lang="en-US" dirty="0">
              <a:ea typeface="ＭＳ Ｐゴシック" pitchFamily="34" charset="-128"/>
            </a:endParaRPr>
          </a:p>
          <a:p>
            <a:pPr eaLnBrk="1" hangingPunct="1"/>
            <a:r>
              <a:rPr lang="en-US" dirty="0">
                <a:ea typeface="ＭＳ Ｐゴシック" pitchFamily="34" charset="-128"/>
              </a:rPr>
              <a:t>tb060303060</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104044238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Rabbah</a:t>
            </a:r>
            <a:r>
              <a:rPr lang="en-US" baseline="0" dirty="0">
                <a:ea typeface="ＭＳ Ｐゴシック" pitchFamily="34" charset="-128"/>
              </a:rPr>
              <a:t> </a:t>
            </a:r>
            <a:r>
              <a:rPr lang="en-US" dirty="0">
                <a:ea typeface="ＭＳ Ｐゴシック" pitchFamily="34" charset="-128"/>
              </a:rPr>
              <a:t>was certainly a well-fortified city. This Assyrian relief shows several tactics that could</a:t>
            </a:r>
            <a:r>
              <a:rPr lang="en-US" baseline="0" dirty="0">
                <a:ea typeface="ＭＳ Ｐゴシック" pitchFamily="34" charset="-128"/>
              </a:rPr>
              <a:t> have been used by David and his men in besieging such a city. These include shooting arrows from the ground, using ladders to scale the walls, dislodging stones from the city wall in an effort to get it to collapse, and setting fire to the city gate. </a:t>
            </a:r>
            <a:r>
              <a:rPr lang="en-US" dirty="0">
                <a:ea typeface="ＭＳ Ｐゴシック" pitchFamily="34" charset="-128"/>
              </a:rPr>
              <a:t>This relief comes from the palace of Ashurbanipal at Nineveh; it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adr1805170983</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92015395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Paul Emile Botta and </a:t>
            </a:r>
            <a:r>
              <a:rPr lang="en-US" dirty="0" err="1">
                <a:latin typeface="Calibri"/>
              </a:rPr>
              <a:t>Eugène</a:t>
            </a:r>
            <a:r>
              <a:rPr lang="en-US" dirty="0">
                <a:latin typeface="Calibri"/>
              </a:rPr>
              <a:t> Flandin, </a:t>
            </a:r>
            <a:r>
              <a:rPr lang="en-US" i="1" dirty="0">
                <a:latin typeface="Calibri"/>
              </a:rPr>
              <a:t>Monument de Ninive</a:t>
            </a:r>
            <a:r>
              <a:rPr lang="en-US" dirty="0">
                <a:latin typeface="Calibri"/>
              </a:rPr>
              <a:t>, published in 1849–50. Public domain, from The New York Public Library, </a:t>
            </a:r>
            <a:r>
              <a:rPr lang="en-US" dirty="0">
                <a:hlinkClick r:id="rId3">
                  <a:extLst>
                    <a:ext uri="{A12FA001-AC4F-418D-AE19-62706E023703}">
                      <ahyp:hlinkClr xmlns:ahyp="http://schemas.microsoft.com/office/drawing/2018/hyperlinkcolor" val="tx"/>
                    </a:ext>
                  </a:extLst>
                </a:hlinkClick>
              </a:rPr>
              <a:t>http://</a:t>
            </a:r>
            <a:r>
              <a:rPr lang="en-US" dirty="0">
                <a:hlinkClick r:id="rId4">
                  <a:extLst>
                    <a:ext uri="{A12FA001-AC4F-418D-AE19-62706E023703}">
                      <ahyp:hlinkClr xmlns:ahyp="http://schemas.microsoft.com/office/drawing/2018/hyperlinkcolor" val="tx"/>
                    </a:ext>
                  </a:extLst>
                </a:hlinkClick>
              </a:rPr>
              <a:t>digitalcollections.nypl.org</a:t>
            </a:r>
            <a:r>
              <a:rPr lang="en-US" dirty="0">
                <a:hlinkClick r:id="rId5">
                  <a:extLst>
                    <a:ext uri="{A12FA001-AC4F-418D-AE19-62706E023703}">
                      <ahyp:hlinkClr xmlns:ahyp="http://schemas.microsoft.com/office/drawing/2018/hyperlinkcolor" val="tx"/>
                    </a:ext>
                  </a:extLst>
                </a:hlinkClick>
              </a:rPr>
              <a:t>/items/510d47e2-728d-a3d9-e040-e00a18064a99</a:t>
            </a:r>
            <a:endParaRPr lang="en-US" dirty="0"/>
          </a:p>
          <a:p>
            <a:endParaRPr lang="en-US" dirty="0">
              <a:latin typeface="Calibri"/>
            </a:endParaRPr>
          </a:p>
          <a:p>
            <a:r>
              <a:rPr lang="en-US" dirty="0">
                <a:latin typeface="Calibri"/>
              </a:rPr>
              <a:t>nypl1534763</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2337160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1914.</a:t>
            </a:r>
          </a:p>
          <a:p>
            <a:endParaRPr lang="en-US" sz="1200" b="0" i="0" kern="1200" dirty="0">
              <a:solidFill>
                <a:schemeClr val="tx1"/>
              </a:solidFill>
              <a:effectLst/>
              <a:latin typeface="+mn-lt"/>
              <a:ea typeface="+mn-ea"/>
              <a:cs typeface="+mn-cs"/>
            </a:endParaRPr>
          </a:p>
          <a:p>
            <a:r>
              <a:rPr lang="en-US" dirty="0"/>
              <a:t>mat06794</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King David Street is located west of the Old City of Jerusalem.</a:t>
            </a:r>
          </a:p>
          <a:p>
            <a:endParaRPr lang="en-US" dirty="0"/>
          </a:p>
          <a:p>
            <a:r>
              <a:rPr lang="en-US" dirty="0"/>
              <a:t>tb072404728</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80708930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comes</a:t>
            </a:r>
            <a:r>
              <a:rPr lang="en-US" baseline="0" dirty="0"/>
              <a:t> from the palace of Tiglath-pileser III at Nimrud. It </a:t>
            </a:r>
            <a:r>
              <a:rPr lang="en-US" dirty="0"/>
              <a:t>was photographed</a:t>
            </a:r>
            <a:r>
              <a:rPr lang="en-US" baseline="0" dirty="0"/>
              <a:t> at the British Museum.</a:t>
            </a:r>
          </a:p>
          <a:p>
            <a:endParaRPr lang="en-US" dirty="0"/>
          </a:p>
          <a:p>
            <a:r>
              <a:rPr lang="en-US" dirty="0"/>
              <a:t>tb0929196978</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180708930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once part of the lesser podium frieze of the Nereid</a:t>
            </a:r>
            <a:r>
              <a:rPr lang="en-US" baseline="0" dirty="0"/>
              <a:t> Monument at </a:t>
            </a:r>
            <a:r>
              <a:rPr lang="en-US" baseline="0" dirty="0" err="1"/>
              <a:t>Xanthos</a:t>
            </a:r>
            <a:r>
              <a:rPr lang="en-US" baseline="0" dirty="0"/>
              <a:t>. It is much later than the time of David, but illustrates a siege that may have been quite similar tactically to that of David at Rabbah. This relief </a:t>
            </a:r>
            <a:r>
              <a:rPr lang="en-US" dirty="0"/>
              <a:t>was photographed</a:t>
            </a:r>
            <a:r>
              <a:rPr lang="en-US" baseline="0" dirty="0"/>
              <a:t> at the British Museum.</a:t>
            </a:r>
          </a:p>
          <a:p>
            <a:endParaRPr lang="en-US" dirty="0"/>
          </a:p>
          <a:p>
            <a:r>
              <a:rPr lang="en-US" dirty="0"/>
              <a:t>tb0930199032</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80708930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depicts Assyrian soldiers using a ladder to reach the top of the walls of a besieged city. It also shows soldiers along the base of the city wall, working to loosen stones and undermine the wall. This relief comes from the palace of Ashurbanipal</a:t>
            </a:r>
            <a:r>
              <a:rPr lang="en-US" baseline="0" dirty="0"/>
              <a:t> at Nineveh. It</a:t>
            </a:r>
            <a:r>
              <a:rPr lang="en-US" dirty="0"/>
              <a:t> was photographed</a:t>
            </a:r>
            <a:r>
              <a:rPr lang="en-US" baseline="0" dirty="0"/>
              <a:t> at the Vatican Museums.</a:t>
            </a:r>
          </a:p>
          <a:p>
            <a:endParaRPr lang="en-US" dirty="0"/>
          </a:p>
          <a:p>
            <a:r>
              <a:rPr lang="en-US" dirty="0"/>
              <a:t>tb0512176436</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80708930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Although the king of</a:t>
            </a:r>
            <a:r>
              <a:rPr lang="en-US" b="0" baseline="0" dirty="0"/>
              <a:t> Ammon is unnamed in this passage, 2 Samuel 10:1-4 indicates that it was </a:t>
            </a:r>
            <a:r>
              <a:rPr lang="en-US" b="0" baseline="0" dirty="0" err="1"/>
              <a:t>Hanun</a:t>
            </a:r>
            <a:r>
              <a:rPr lang="en-US" b="0" baseline="0" dirty="0"/>
              <a:t> son of </a:t>
            </a:r>
            <a:r>
              <a:rPr lang="en-US" b="0" baseline="0" dirty="0" err="1"/>
              <a:t>Nahash</a:t>
            </a:r>
            <a:r>
              <a:rPr lang="en-US" b="0" baseline="0" dirty="0"/>
              <a:t>. This chart comes from </a:t>
            </a:r>
            <a:r>
              <a:rPr lang="en-US" b="0" i="1" baseline="0" dirty="0"/>
              <a:t>The Regnal Chronology of the Kings of Judah and Israel: An Illustrated Guide</a:t>
            </a:r>
            <a:r>
              <a:rPr lang="en-US" b="0" baseline="0" dirty="0"/>
              <a:t>, by Chris McKinny, available from BiblePlaces.com.</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Yerah</a:t>
            </a:r>
            <a:r>
              <a:rPr lang="en-US" dirty="0"/>
              <a:t> Azar was the king of Ammon during the 8th century</a:t>
            </a:r>
            <a:r>
              <a:rPr lang="en-US" baseline="0" dirty="0"/>
              <a:t> BC. This photo shows a statue of him wearing a crown. </a:t>
            </a:r>
            <a:r>
              <a:rPr lang="en-US" dirty="0"/>
              <a:t>This artifact was photographed at the Amman Museum.</a:t>
            </a:r>
          </a:p>
          <a:p>
            <a:endParaRPr lang="en-US" dirty="0"/>
          </a:p>
          <a:p>
            <a:r>
              <a:rPr lang="en-US" dirty="0"/>
              <a:t>tb060303083</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393835142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Though slightly later than the time of David, this artifact was discovered in the same city where David removed the crown of the Ammonite king. This helmet-type crown is known from other ancient Near Eastern imagery as worn by kings and gods. This artifact was photographed in the Israel Museum.</a:t>
            </a:r>
          </a:p>
          <a:p>
            <a:endParaRPr lang="en-US" dirty="0"/>
          </a:p>
          <a:p>
            <a:r>
              <a:rPr lang="en-US" dirty="0"/>
              <a:t>tb032014380</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398977874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Paul Emile Botta and </a:t>
            </a:r>
            <a:r>
              <a:rPr lang="en-US" dirty="0" err="1">
                <a:latin typeface="Calibri"/>
              </a:rPr>
              <a:t>Eugène</a:t>
            </a:r>
            <a:r>
              <a:rPr lang="en-US" dirty="0">
                <a:latin typeface="Calibri"/>
              </a:rPr>
              <a:t> Flandin, </a:t>
            </a:r>
            <a:r>
              <a:rPr lang="en-US" i="1" dirty="0">
                <a:latin typeface="Calibri"/>
              </a:rPr>
              <a:t>Monument de Ninive</a:t>
            </a:r>
            <a:r>
              <a:rPr lang="en-US" dirty="0">
                <a:latin typeface="Calibri"/>
              </a:rPr>
              <a:t>, published in 1849–50. Public domain, from The New York Public Library, </a:t>
            </a:r>
            <a:r>
              <a:rPr lang="en-US" dirty="0">
                <a:hlinkClick r:id="rId3">
                  <a:extLst>
                    <a:ext uri="{A12FA001-AC4F-418D-AE19-62706E023703}">
                      <ahyp:hlinkClr xmlns:ahyp="http://schemas.microsoft.com/office/drawing/2018/hyperlinkcolor" val="tx"/>
                    </a:ext>
                  </a:extLst>
                </a:hlinkClick>
              </a:rPr>
              <a:t>http</a:t>
            </a:r>
            <a:r>
              <a:rPr lang="en-US" dirty="0">
                <a:hlinkClick r:id="rId4" invalidUrl="http://://digitalcollections.nypl.org/items/510d47e2-72d7-a3d9-e040-e00a18064a99">
                  <a:extLst>
                    <a:ext uri="{A12FA001-AC4F-418D-AE19-62706E023703}">
                      <ahyp:hlinkClr xmlns:ahyp="http://schemas.microsoft.com/office/drawing/2018/hyperlinkcolor" val="tx"/>
                    </a:ext>
                  </a:extLst>
                </a:hlinkClick>
              </a:rPr>
              <a:t>://digitalcollections.nypl.org/items/510d47e2-72d7-a3d9-e040-e00a18064a99</a:t>
            </a:r>
            <a:endParaRPr lang="en-US" dirty="0"/>
          </a:p>
          <a:p>
            <a:endParaRPr lang="en-US" dirty="0">
              <a:latin typeface="Calibri"/>
            </a:endParaRPr>
          </a:p>
          <a:p>
            <a:r>
              <a:rPr lang="en-US" dirty="0">
                <a:latin typeface="Calibri"/>
              </a:rPr>
              <a:t>nypl1534838</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318440786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Estimates for the weight of one talent</a:t>
            </a:r>
            <a:r>
              <a:rPr lang="en-US" baseline="0" dirty="0"/>
              <a:t> vary between 50–100 lbs (20-45 kg), approximately the weight which a single man can carry. This artifact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tb0929196910</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313857534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crown comes from the necropolis of </a:t>
            </a:r>
            <a:r>
              <a:rPr lang="en-US" b="0" dirty="0" err="1"/>
              <a:t>Draʻ</a:t>
            </a:r>
            <a:r>
              <a:rPr lang="en-US" b="0" dirty="0"/>
              <a:t> Abu el-Naga' </a:t>
            </a:r>
            <a:r>
              <a:rPr lang="en-US" dirty="0"/>
              <a:t>on the West Bank of the Nile at Thebes. It illustrates</a:t>
            </a:r>
            <a:r>
              <a:rPr lang="en-US" baseline="0" dirty="0"/>
              <a:t> the use of precious stone in an otherwise relatively simple crown. This view is of the back of the crown; the front features the head of a cobra, a typical Egyptian motif. </a:t>
            </a:r>
            <a:r>
              <a:rPr lang="en-US" dirty="0" err="1"/>
              <a:t>Nubkheperre</a:t>
            </a:r>
            <a:r>
              <a:rPr lang="en-US" dirty="0"/>
              <a:t> </a:t>
            </a:r>
            <a:r>
              <a:rPr lang="en-US" dirty="0" err="1"/>
              <a:t>Intef</a:t>
            </a:r>
            <a:r>
              <a:rPr lang="en-US" dirty="0"/>
              <a:t> was a ruler of the 17th dynasty during the Second Intermediate Period in Egypt. </a:t>
            </a:r>
            <a:r>
              <a:rPr lang="en-US" baseline="0" dirty="0"/>
              <a:t>This display </a:t>
            </a:r>
            <a:r>
              <a:rPr lang="en-US" dirty="0"/>
              <a:t>was photographed at the National Museum of Antiquities (Rijksmuseum van Oudheden) in Leiden.</a:t>
            </a:r>
          </a:p>
          <a:p>
            <a:endParaRPr lang="en-US" dirty="0"/>
          </a:p>
          <a:p>
            <a:r>
              <a:rPr lang="en-US" dirty="0"/>
              <a:t>adr1805206460</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3184407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1911.</a:t>
            </a:r>
          </a:p>
          <a:p>
            <a:endParaRPr lang="en-US" sz="1200" b="0" i="0" kern="1200" dirty="0">
              <a:solidFill>
                <a:schemeClr val="tx1"/>
              </a:solidFill>
              <a:effectLst/>
              <a:latin typeface="+mn-lt"/>
              <a:ea typeface="+mn-ea"/>
              <a:cs typeface="+mn-cs"/>
            </a:endParaRPr>
          </a:p>
          <a:p>
            <a:r>
              <a:rPr lang="en-US" dirty="0"/>
              <a:t>mat06417</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bronze crown from Mesopotamia still retains portions of a band of the blue gemstone lapis lazuli. It also has other sockets that may have once held other precious stones. The horns at</a:t>
            </a:r>
            <a:r>
              <a:rPr lang="en-US" baseline="0" dirty="0"/>
              <a:t> the front of the crown are typical of crowns from Mesopotamia during this period; they are often associated with deity. As is obvious from the photo, this would have been a very heavy crown as well. This display </a:t>
            </a:r>
            <a:r>
              <a:rPr lang="en-US" dirty="0"/>
              <a:t>was photographed at the Bible Lands Museum in Jerusalem.</a:t>
            </a:r>
          </a:p>
          <a:p>
            <a:endParaRPr lang="en-US" dirty="0"/>
          </a:p>
          <a:p>
            <a:r>
              <a:rPr lang="en-US" dirty="0"/>
              <a:t>adr1806251371c</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318440786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golden crown also incorporates stone; it may originate on the Crimean Peninsula. This display </a:t>
            </a:r>
            <a:r>
              <a:rPr lang="en-US" dirty="0"/>
              <a:t>was photographed at the Metropolitan Museum of Art in New York City.</a:t>
            </a:r>
          </a:p>
          <a:p>
            <a:endParaRPr lang="en-US" dirty="0"/>
          </a:p>
          <a:p>
            <a:r>
              <a:rPr lang="en-US" dirty="0"/>
              <a:t>adr1605244023</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318440786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a:t>
            </a:r>
            <a:r>
              <a:rPr lang="en-US" baseline="0" dirty="0">
                <a:solidFill>
                  <a:srgbClr val="000000"/>
                </a:solidFill>
                <a:latin typeface="Calibri"/>
              </a:rPr>
              <a:t> depicts the Assyrian king Ashurbanipal (in the chariot at far right) reviewing prisoners and spoils taken in war. It</a:t>
            </a:r>
            <a:r>
              <a:rPr lang="en-US" dirty="0">
                <a:solidFill>
                  <a:srgbClr val="000000"/>
                </a:solidFill>
                <a:latin typeface="Calibri"/>
              </a:rPr>
              <a:t> was photographed at the British Museum.</a:t>
            </a:r>
            <a:endParaRPr lang="en-US" dirty="0"/>
          </a:p>
          <a:p>
            <a:endParaRPr lang="en-US" dirty="0">
              <a:solidFill>
                <a:srgbClr val="000000"/>
              </a:solidFill>
              <a:latin typeface="Calibri"/>
            </a:endParaRPr>
          </a:p>
          <a:p>
            <a:r>
              <a:rPr lang="en-US" dirty="0"/>
              <a:t>mb120901504b</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378224398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comes from the palace of Ashurnasirpal II at Nimrud. Pictured above the processions of dignitaries and prisoners is a variety of items taken as loot, perhaps including cloth, elephant tusks, and a variety of containers.</a:t>
            </a:r>
            <a:r>
              <a:rPr lang="en-US" baseline="0" dirty="0">
                <a:solidFill>
                  <a:srgbClr val="000000"/>
                </a:solidFill>
                <a:latin typeface="Calibri"/>
              </a:rPr>
              <a:t> </a:t>
            </a:r>
            <a:r>
              <a:rPr lang="en-US" dirty="0">
                <a:solidFill>
                  <a:srgbClr val="000000"/>
                </a:solidFill>
                <a:latin typeface="Calibri"/>
              </a:rPr>
              <a:t>This relief was photographed</a:t>
            </a:r>
            <a:r>
              <a:rPr lang="en-US" baseline="0" dirty="0">
                <a:solidFill>
                  <a:srgbClr val="000000"/>
                </a:solidFill>
                <a:latin typeface="Calibri"/>
              </a:rPr>
              <a:t> at the British Museum.</a:t>
            </a:r>
            <a:endParaRPr lang="en-US" dirty="0"/>
          </a:p>
          <a:p>
            <a:endParaRPr lang="en-US" dirty="0">
              <a:solidFill>
                <a:srgbClr val="000000"/>
              </a:solidFill>
              <a:latin typeface="Calibri"/>
            </a:endParaRPr>
          </a:p>
          <a:p>
            <a:r>
              <a:rPr lang="en-US" dirty="0"/>
              <a:t>adr1805194322</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378224398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Good quality furniture was a</a:t>
            </a:r>
            <a:r>
              <a:rPr lang="en-US" baseline="0" dirty="0">
                <a:solidFill>
                  <a:srgbClr val="000000"/>
                </a:solidFill>
                <a:latin typeface="Calibri"/>
              </a:rPr>
              <a:t> hallmark of luxurious living, whether in a royal palace or in the home of some other wealthy resident. Such items were both beautiful and practical, and thus were a prized spoil of war, as illustrated by this depiction of Assyrian soldiers. </a:t>
            </a:r>
            <a:r>
              <a:rPr lang="en-US" dirty="0">
                <a:solidFill>
                  <a:srgbClr val="000000"/>
                </a:solidFill>
                <a:latin typeface="Calibri"/>
              </a:rPr>
              <a:t>This relief come from</a:t>
            </a:r>
            <a:r>
              <a:rPr lang="en-US" baseline="0" dirty="0">
                <a:solidFill>
                  <a:srgbClr val="000000"/>
                </a:solidFill>
                <a:latin typeface="Calibri"/>
              </a:rPr>
              <a:t> the palace of Sennacherib at Nineveh. It</a:t>
            </a:r>
            <a:r>
              <a:rPr lang="en-US" dirty="0">
                <a:solidFill>
                  <a:srgbClr val="000000"/>
                </a:solidFill>
                <a:latin typeface="Calibri"/>
              </a:rPr>
              <a:t> was photographed at the Vatican Museums.</a:t>
            </a:r>
            <a:endParaRPr lang="en-US" dirty="0"/>
          </a:p>
          <a:p>
            <a:endParaRPr lang="en-US" dirty="0">
              <a:solidFill>
                <a:srgbClr val="000000"/>
              </a:solidFill>
              <a:latin typeface="Calibri"/>
            </a:endParaRPr>
          </a:p>
          <a:p>
            <a:r>
              <a:rPr lang="en-US" dirty="0"/>
              <a:t>tb111802009</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378224398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This</a:t>
            </a:r>
            <a:r>
              <a:rPr lang="en-US" baseline="0" dirty="0">
                <a:solidFill>
                  <a:srgbClr val="000000"/>
                </a:solidFill>
                <a:latin typeface="+mn-lt"/>
              </a:rPr>
              <a:t> relief shows Assyrian soldiers carting off weapons and other loot. The man at the left shoulders a bundle of swords; the man walking beside the cart holds shields; and the man immediately in front of the cart carries a bundle of spears. </a:t>
            </a:r>
            <a:r>
              <a:rPr lang="en-US" dirty="0">
                <a:solidFill>
                  <a:srgbClr val="000000"/>
                </a:solidFill>
                <a:latin typeface="+mn-lt"/>
              </a:rPr>
              <a:t>This relief, which comes from Sennacherib’s palace at Nineveh, was photographed at the British Museum.</a:t>
            </a:r>
          </a:p>
          <a:p>
            <a:endParaRPr lang="en-US" dirty="0">
              <a:solidFill>
                <a:srgbClr val="000000"/>
              </a:solidFill>
              <a:latin typeface="+mn-lt"/>
            </a:endParaRPr>
          </a:p>
          <a:p>
            <a:r>
              <a:rPr lang="en-US" dirty="0">
                <a:solidFill>
                  <a:srgbClr val="000000"/>
                </a:solidFill>
                <a:latin typeface="+mn-lt"/>
              </a:rPr>
              <a:t>tb112004307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35047457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The text of this verse poses something of a difficulty. Both this verse and the even more difficult</a:t>
            </a:r>
            <a:r>
              <a:rPr lang="en-US" baseline="0" dirty="0">
                <a:solidFill>
                  <a:srgbClr val="000000"/>
                </a:solidFill>
                <a:latin typeface="Calibri"/>
              </a:rPr>
              <a:t> parallel passage in 1 Chronicles 20:3 can be understood to state that David tortured and killed his Ammonite prisoners with a variety of instruments (so KJV, NASB). However, most English versions understand the text to indicate </a:t>
            </a:r>
            <a:r>
              <a:rPr lang="en-US" baseline="0" dirty="0">
                <a:solidFill>
                  <a:srgbClr val="000000"/>
                </a:solidFill>
                <a:latin typeface="+mn-lt"/>
              </a:rPr>
              <a:t>that the Ammonites became subjects of forced labor, working with the items mentioned (saws, picks, axes, brick kilns; so CSB, ESV, NET, NIV). This photo illustrates the former understanding, while the following slides illustrate the latter. </a:t>
            </a:r>
            <a:r>
              <a:rPr lang="en-US" dirty="0">
                <a:solidFill>
                  <a:srgbClr val="000000"/>
                </a:solidFill>
                <a:latin typeface="Calibri"/>
              </a:rPr>
              <a:t>This relief comes from the palace of Sennacherib at Nineveh. It was photographed at the Vatican Museums.</a:t>
            </a:r>
            <a:endParaRPr lang="en-US" dirty="0"/>
          </a:p>
          <a:p>
            <a:endParaRPr lang="en-US" dirty="0">
              <a:solidFill>
                <a:srgbClr val="000000"/>
              </a:solidFill>
              <a:latin typeface="Calibri"/>
            </a:endParaRPr>
          </a:p>
          <a:p>
            <a:r>
              <a:rPr lang="en-US" dirty="0"/>
              <a:t>tb112004318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164137037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solidFill>
                  <a:srgbClr val="000000"/>
                </a:solidFill>
                <a:latin typeface="+mn-lt"/>
              </a:rPr>
              <a:t>This and the following slides illustrate forced labor, perhaps including the kinds of labor the Ammonites were forced to carry out. </a:t>
            </a:r>
            <a:r>
              <a:rPr lang="en-US" dirty="0">
                <a:solidFill>
                  <a:srgbClr val="000000"/>
                </a:solidFill>
                <a:latin typeface="Calibri"/>
              </a:rPr>
              <a:t>This relief comes from the palace of Sennacherib at Nineveh. It was photographed at the Vatican Museums.</a:t>
            </a:r>
            <a:endParaRPr lang="en-US" dirty="0"/>
          </a:p>
          <a:p>
            <a:endParaRPr lang="en-US" dirty="0">
              <a:solidFill>
                <a:srgbClr val="000000"/>
              </a:solidFill>
              <a:latin typeface="Calibri"/>
            </a:endParaRPr>
          </a:p>
          <a:p>
            <a:r>
              <a:rPr lang="en-US" dirty="0"/>
              <a:t>tb0512176431r</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64137037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comes from the palace of Sennacherib at Nineveh. It was photographed at the British Museum.</a:t>
            </a:r>
          </a:p>
          <a:p>
            <a:endParaRPr lang="en-US" dirty="0">
              <a:solidFill>
                <a:srgbClr val="000000"/>
              </a:solidFill>
              <a:latin typeface="Calibri"/>
            </a:endParaRPr>
          </a:p>
          <a:p>
            <a:r>
              <a:rPr lang="en-US" dirty="0"/>
              <a:t>adr1805195408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164137037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mn-lt"/>
              </a:rPr>
              <a:t>This relief was photographed at the British Museum.</a:t>
            </a:r>
          </a:p>
          <a:p>
            <a:endParaRPr lang="en-US" dirty="0">
              <a:solidFill>
                <a:srgbClr val="000000"/>
              </a:solidFill>
              <a:latin typeface="Calibri"/>
            </a:endParaRPr>
          </a:p>
          <a:p>
            <a:r>
              <a:rPr lang="en-US" dirty="0"/>
              <a:t>adr1805195377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1641370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12/26/2021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7.jpeg"/></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4.wdp"/></Relationships>
</file>

<file path=ppt/slides/_rels/slide5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microsoft.com/office/2007/relationships/hdphoto" Target="../media/hdphoto5.wdp"/></Relationships>
</file>

<file path=ppt/slides/_rels/slide59.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78.jpeg"/></Relationships>
</file>

<file path=ppt/slides/_rels/slide78.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microsoft.com/office/2007/relationships/hdphoto" Target="../media/hdphoto6.wdp"/></Relationships>
</file>

<file path=ppt/slides/_rels/slide84.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microsoft.com/office/2007/relationships/hdphoto" Target="../media/hdphoto7.wdp"/></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12</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eep with their shepherd, mat01285.jpg"/>
          <p:cNvPicPr>
            <a:picLocks noChangeAspect="1"/>
          </p:cNvPicPr>
          <p:nvPr/>
        </p:nvPicPr>
        <p:blipFill rotWithShape="1">
          <a:blip r:embed="rId3">
            <a:extLst>
              <a:ext uri="{28A0092B-C50C-407E-A947-70E740481C1C}">
                <a14:useLocalDpi xmlns:a14="http://schemas.microsoft.com/office/drawing/2010/main" val="0"/>
              </a:ext>
            </a:extLst>
          </a:blip>
          <a:srcRect t="33447" b="9841"/>
          <a:stretch/>
        </p:blipFill>
        <p:spPr>
          <a:xfrm>
            <a:off x="0" y="175846"/>
            <a:ext cx="9143999" cy="6605954"/>
          </a:xfrm>
          <a:prstGeom prst="rect">
            <a:avLst/>
          </a:prstGeom>
        </p:spPr>
      </p:pic>
      <p:sp>
        <p:nvSpPr>
          <p:cNvPr id="2" name="Text Placeholder 1"/>
          <p:cNvSpPr>
            <a:spLocks noGrp="1"/>
          </p:cNvSpPr>
          <p:nvPr>
            <p:ph type="body" sz="quarter" idx="10"/>
          </p:nvPr>
        </p:nvSpPr>
        <p:spPr/>
        <p:txBody>
          <a:bodyPr/>
          <a:lstStyle/>
          <a:p>
            <a:r>
              <a:rPr lang="en-US" dirty="0"/>
              <a:t>Shepherd with sheep</a:t>
            </a:r>
          </a:p>
        </p:txBody>
      </p:sp>
      <p:sp>
        <p:nvSpPr>
          <p:cNvPr id="3" name="Text Placeholder 2"/>
          <p:cNvSpPr>
            <a:spLocks noGrp="1"/>
          </p:cNvSpPr>
          <p:nvPr>
            <p:ph type="body" sz="quarter" idx="12"/>
          </p:nvPr>
        </p:nvSpPr>
        <p:spPr/>
        <p:txBody>
          <a:bodyPr/>
          <a:lstStyle/>
          <a:p>
            <a:r>
              <a:rPr lang="is-IS" dirty="0"/>
              <a:t>12:2</a:t>
            </a:r>
            <a:endParaRPr lang="en-US" dirty="0"/>
          </a:p>
        </p:txBody>
      </p:sp>
      <p:sp>
        <p:nvSpPr>
          <p:cNvPr id="4" name="Title 3"/>
          <p:cNvSpPr>
            <a:spLocks noGrp="1"/>
          </p:cNvSpPr>
          <p:nvPr>
            <p:ph type="title"/>
          </p:nvPr>
        </p:nvSpPr>
        <p:spPr/>
        <p:txBody>
          <a:bodyPr/>
          <a:lstStyle/>
          <a:p>
            <a:r>
              <a:rPr lang="en-US" dirty="0"/>
              <a:t>The rich man had very many flocks and herds</a:t>
            </a:r>
          </a:p>
        </p:txBody>
      </p:sp>
    </p:spTree>
    <p:extLst>
      <p:ext uri="{BB962C8B-B14F-4D97-AF65-F5344CB8AC3E}">
        <p14:creationId xmlns:p14="http://schemas.microsoft.com/office/powerpoint/2010/main" val="30663981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Assyrian workers with axes, saws, and picks, reign of Sennacherib (sketch)</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brought out the people and set them to work with saws, iron picks, and iron axes</a:t>
            </a:r>
          </a:p>
        </p:txBody>
      </p:sp>
      <p:pic>
        <p:nvPicPr>
          <p:cNvPr id="6" name="Picture 5" descr="Assyrian workers with axes, saws, and picks, Layard, Sennacherib.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54299"/>
            <a:ext cx="9144000" cy="5949403"/>
          </a:xfrm>
          <a:prstGeom prst="rect">
            <a:avLst/>
          </a:prstGeom>
        </p:spPr>
      </p:pic>
    </p:spTree>
    <p:extLst>
      <p:ext uri="{BB962C8B-B14F-4D97-AF65-F5344CB8AC3E}">
        <p14:creationId xmlns:p14="http://schemas.microsoft.com/office/powerpoint/2010/main" val="151085929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ronze saws from Zakros, 15th c BC, tb041504268.jpg"/>
          <p:cNvPicPr>
            <a:picLocks noChangeAspect="1"/>
          </p:cNvPicPr>
          <p:nvPr/>
        </p:nvPicPr>
        <p:blipFill rotWithShape="1">
          <a:blip r:embed="rId3" cstate="print">
            <a:extLst>
              <a:ext uri="{28A0092B-C50C-407E-A947-70E740481C1C}">
                <a14:useLocalDpi xmlns:a14="http://schemas.microsoft.com/office/drawing/2010/main" val="0"/>
              </a:ext>
            </a:extLst>
          </a:blip>
          <a:srcRect b="6158"/>
          <a:stretch/>
        </p:blipFill>
        <p:spPr>
          <a:xfrm>
            <a:off x="0" y="91896"/>
            <a:ext cx="9144000" cy="6435665"/>
          </a:xfrm>
          <a:prstGeom prst="rect">
            <a:avLst/>
          </a:prstGeom>
        </p:spPr>
      </p:pic>
      <p:sp>
        <p:nvSpPr>
          <p:cNvPr id="2" name="Text Placeholder 1"/>
          <p:cNvSpPr>
            <a:spLocks noGrp="1"/>
          </p:cNvSpPr>
          <p:nvPr>
            <p:ph type="body" sz="quarter" idx="10"/>
          </p:nvPr>
        </p:nvSpPr>
        <p:spPr/>
        <p:txBody>
          <a:bodyPr/>
          <a:lstStyle/>
          <a:p>
            <a:r>
              <a:rPr lang="en-US" dirty="0"/>
              <a:t>Bronze saws from </a:t>
            </a:r>
            <a:r>
              <a:rPr lang="en-US" dirty="0" err="1"/>
              <a:t>Zakros</a:t>
            </a:r>
            <a:r>
              <a:rPr lang="en-US" dirty="0"/>
              <a:t>, 15th century BC</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brought out the people and set them to work with saws, iron picks, and iron axes</a:t>
            </a:r>
          </a:p>
        </p:txBody>
      </p:sp>
    </p:spTree>
    <p:extLst>
      <p:ext uri="{BB962C8B-B14F-4D97-AF65-F5344CB8AC3E}">
        <p14:creationId xmlns:p14="http://schemas.microsoft.com/office/powerpoint/2010/main" val="407430097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attusha, Bogazkoy, saw, Hittite Empire period, adr1006017621.jpg"/>
          <p:cNvPicPr>
            <a:picLocks noChangeAspect="1"/>
          </p:cNvPicPr>
          <p:nvPr/>
        </p:nvPicPr>
        <p:blipFill rotWithShape="1">
          <a:blip r:embed="rId3" cstate="print">
            <a:extLst>
              <a:ext uri="{28A0092B-C50C-407E-A947-70E740481C1C}">
                <a14:useLocalDpi xmlns:a14="http://schemas.microsoft.com/office/drawing/2010/main" val="0"/>
              </a:ext>
            </a:extLst>
          </a:blip>
          <a:srcRect t="3985" b="1637"/>
          <a:stretch/>
        </p:blipFill>
        <p:spPr>
          <a:xfrm>
            <a:off x="3527524" y="133350"/>
            <a:ext cx="2132206" cy="6386322"/>
          </a:xfrm>
          <a:prstGeom prst="rect">
            <a:avLst/>
          </a:prstGeom>
        </p:spPr>
      </p:pic>
      <p:sp>
        <p:nvSpPr>
          <p:cNvPr id="2" name="Text Placeholder 1"/>
          <p:cNvSpPr>
            <a:spLocks noGrp="1"/>
          </p:cNvSpPr>
          <p:nvPr>
            <p:ph type="body" sz="quarter" idx="10"/>
          </p:nvPr>
        </p:nvSpPr>
        <p:spPr/>
        <p:txBody>
          <a:bodyPr/>
          <a:lstStyle/>
          <a:p>
            <a:r>
              <a:rPr lang="en-US" dirty="0"/>
              <a:t>Saw from </a:t>
            </a:r>
            <a:r>
              <a:rPr lang="en-US" dirty="0" err="1"/>
              <a:t>Hattusha</a:t>
            </a:r>
            <a:r>
              <a:rPr lang="en-US" dirty="0"/>
              <a:t> (</a:t>
            </a:r>
            <a:r>
              <a:rPr lang="en-US" dirty="0" err="1"/>
              <a:t>Bogazkoy</a:t>
            </a:r>
            <a:r>
              <a:rPr lang="en-US" dirty="0"/>
              <a:t>), Hittite Empire period, circa 1300 BC</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brought out the people and set them to work with saws, iron picks, and iron axes</a:t>
            </a:r>
          </a:p>
        </p:txBody>
      </p:sp>
    </p:spTree>
    <p:extLst>
      <p:ext uri="{BB962C8B-B14F-4D97-AF65-F5344CB8AC3E}">
        <p14:creationId xmlns:p14="http://schemas.microsoft.com/office/powerpoint/2010/main" val="416156865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Urartian metal tools from </a:t>
            </a:r>
            <a:r>
              <a:rPr lang="en-US" dirty="0" err="1"/>
              <a:t>Toprakkale</a:t>
            </a:r>
            <a:r>
              <a:rPr lang="en-US" dirty="0"/>
              <a:t>, 8th century BC</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brought out the people and set them to work with saws, iron picks, and iron axes</a:t>
            </a:r>
          </a:p>
        </p:txBody>
      </p:sp>
      <p:pic>
        <p:nvPicPr>
          <p:cNvPr id="5" name="Picture 4" descr="Toprakkale, Urartian metal tools, adr070512913.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18388"/>
            <a:ext cx="9144000" cy="5221224"/>
          </a:xfrm>
          <a:prstGeom prst="rect">
            <a:avLst/>
          </a:prstGeom>
        </p:spPr>
      </p:pic>
    </p:spTree>
    <p:extLst>
      <p:ext uri="{BB962C8B-B14F-4D97-AF65-F5344CB8AC3E}">
        <p14:creationId xmlns:p14="http://schemas.microsoft.com/office/powerpoint/2010/main" val="302828961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elidonya shipwreck, plowshares and double-headed axe, adr060621985-001.jpg"/>
          <p:cNvPicPr>
            <a:picLocks noChangeAspect="1"/>
          </p:cNvPicPr>
          <p:nvPr/>
        </p:nvPicPr>
        <p:blipFill rotWithShape="1">
          <a:blip r:embed="rId3" cstate="print">
            <a:extLst>
              <a:ext uri="{28A0092B-C50C-407E-A947-70E740481C1C}">
                <a14:useLocalDpi xmlns:a14="http://schemas.microsoft.com/office/drawing/2010/main" val="0"/>
              </a:ext>
            </a:extLst>
          </a:blip>
          <a:srcRect b="2915"/>
          <a:stretch/>
        </p:blipFill>
        <p:spPr>
          <a:xfrm>
            <a:off x="685919" y="191950"/>
            <a:ext cx="7772162" cy="6474101"/>
          </a:xfrm>
          <a:prstGeom prst="rect">
            <a:avLst/>
          </a:prstGeom>
        </p:spPr>
      </p:pic>
      <p:sp>
        <p:nvSpPr>
          <p:cNvPr id="2" name="Text Placeholder 1"/>
          <p:cNvSpPr>
            <a:spLocks noGrp="1"/>
          </p:cNvSpPr>
          <p:nvPr>
            <p:ph type="body" sz="quarter" idx="10"/>
          </p:nvPr>
        </p:nvSpPr>
        <p:spPr/>
        <p:txBody>
          <a:bodyPr/>
          <a:lstStyle/>
          <a:p>
            <a:r>
              <a:rPr lang="en-US" dirty="0"/>
              <a:t>Plowshares and a double-headed axe, from the </a:t>
            </a:r>
            <a:r>
              <a:rPr lang="en-US" dirty="0" err="1"/>
              <a:t>Gelidonya</a:t>
            </a:r>
            <a:r>
              <a:rPr lang="en-US" dirty="0"/>
              <a:t> shipwreck, circa 1200 BC</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brought out the people and set them to work with saws, iron picks, and iron axes</a:t>
            </a:r>
          </a:p>
        </p:txBody>
      </p:sp>
    </p:spTree>
    <p:extLst>
      <p:ext uri="{BB962C8B-B14F-4D97-AF65-F5344CB8AC3E}">
        <p14:creationId xmlns:p14="http://schemas.microsoft.com/office/powerpoint/2010/main" val="6199427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ubian making mud bricks on Elephantine Island, dg04180162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Man making mud bricks on Elephantine Island, Egypt</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also made them work at making bricks</a:t>
            </a:r>
          </a:p>
        </p:txBody>
      </p:sp>
    </p:spTree>
    <p:extLst>
      <p:ext uri="{BB962C8B-B14F-4D97-AF65-F5344CB8AC3E}">
        <p14:creationId xmlns:p14="http://schemas.microsoft.com/office/powerpoint/2010/main" val="108272025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Israel2016\01 Galilee and the North\Hazor\Hazor Late Bronze palace mudbricks, tb061416467.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Mudbricks at the Late Bronze age palace of Megiddo, circa 1300 BC</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also made them work at making bricks</a:t>
            </a:r>
          </a:p>
        </p:txBody>
      </p:sp>
    </p:spTree>
    <p:extLst>
      <p:ext uri="{BB962C8B-B14F-4D97-AF65-F5344CB8AC3E}">
        <p14:creationId xmlns:p14="http://schemas.microsoft.com/office/powerpoint/2010/main" val="21974249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nl-NL" dirty="0"/>
              <a:t>Mudbrick gateway and city wall at Tel Dan, Middle Bronze, circa 1700 BC</a:t>
            </a:r>
            <a:endParaRPr lang="en-US" dirty="0"/>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also made them work at making bricks</a:t>
            </a:r>
          </a:p>
        </p:txBody>
      </p:sp>
      <p:pic>
        <p:nvPicPr>
          <p:cNvPr id="2051" name="Picture 3" descr="C:\Users\Kris\Documents\Bolen\04 0Adds 2012\Israel2016\01 Galilee and the North\Dan\Dan Middle Bronze gate, tb0614165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1638"/>
            <a:ext cx="9144000" cy="6053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503166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Men making bricks, from the tomb of governor </a:t>
            </a:r>
            <a:r>
              <a:rPr lang="en-US" dirty="0" err="1"/>
              <a:t>Djehutynakht</a:t>
            </a:r>
            <a:r>
              <a:rPr lang="en-US" dirty="0"/>
              <a:t> at </a:t>
            </a:r>
            <a:r>
              <a:rPr lang="en-US" dirty="0" err="1"/>
              <a:t>Deir</a:t>
            </a:r>
            <a:r>
              <a:rPr lang="en-US" dirty="0"/>
              <a:t> el-</a:t>
            </a:r>
            <a:r>
              <a:rPr lang="en-US" dirty="0" err="1"/>
              <a:t>Bersha</a:t>
            </a:r>
            <a:r>
              <a:rPr lang="en-US" dirty="0"/>
              <a:t>, circa 2000 BC</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also made them work at making bricks</a:t>
            </a:r>
          </a:p>
        </p:txBody>
      </p:sp>
      <p:pic>
        <p:nvPicPr>
          <p:cNvPr id="1027" name="Picture 3" descr="C:\Users\Kris\Documents\Bolen\04 0Adds 2012\19 Museum\US Museums\Boston MFA-pcb\Egypt\Deir el-Bersha, Governor Djehutynakht tomb, men making bricks, 11th-12th dynasty, adr17112030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68363"/>
            <a:ext cx="9144000" cy="5121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289617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Plain north of Amman"/>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Plain north of Rabbah (modern Amman)</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Thus he did to all of the cities of the Ammonites</a:t>
            </a:r>
          </a:p>
        </p:txBody>
      </p:sp>
    </p:spTree>
    <p:extLst>
      <p:ext uri="{BB962C8B-B14F-4D97-AF65-F5344CB8AC3E}">
        <p14:creationId xmlns:p14="http://schemas.microsoft.com/office/powerpoint/2010/main" val="4047642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erd of cattle walking across a grass covered field&#10;&#10;Description automatically generated">
            <a:extLst>
              <a:ext uri="{FF2B5EF4-FFF2-40B4-BE49-F238E27FC236}">
                <a16:creationId xmlns:a16="http://schemas.microsoft.com/office/drawing/2014/main" id="{75C8973B-27F6-4FB9-82EE-51E8A1C6F0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Sheep under a tree near Pella</a:t>
            </a:r>
          </a:p>
        </p:txBody>
      </p:sp>
      <p:sp>
        <p:nvSpPr>
          <p:cNvPr id="3" name="Text Placeholder 2"/>
          <p:cNvSpPr>
            <a:spLocks noGrp="1"/>
          </p:cNvSpPr>
          <p:nvPr>
            <p:ph type="body" sz="quarter" idx="12"/>
          </p:nvPr>
        </p:nvSpPr>
        <p:spPr/>
        <p:txBody>
          <a:bodyPr/>
          <a:lstStyle/>
          <a:p>
            <a:r>
              <a:rPr lang="is-IS" dirty="0"/>
              <a:t>12:2</a:t>
            </a:r>
            <a:endParaRPr lang="en-US" dirty="0"/>
          </a:p>
        </p:txBody>
      </p:sp>
      <p:sp>
        <p:nvSpPr>
          <p:cNvPr id="4" name="Title 3"/>
          <p:cNvSpPr>
            <a:spLocks noGrp="1"/>
          </p:cNvSpPr>
          <p:nvPr>
            <p:ph type="title"/>
          </p:nvPr>
        </p:nvSpPr>
        <p:spPr/>
        <p:txBody>
          <a:bodyPr/>
          <a:lstStyle/>
          <a:p>
            <a:r>
              <a:rPr lang="en-US" dirty="0"/>
              <a:t>The rich man had very many flocks and herds</a:t>
            </a:r>
          </a:p>
        </p:txBody>
      </p:sp>
    </p:spTree>
    <p:extLst>
      <p:ext uri="{BB962C8B-B14F-4D97-AF65-F5344CB8AC3E}">
        <p14:creationId xmlns:p14="http://schemas.microsoft.com/office/powerpoint/2010/main" val="15275840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Jerusalem at the time of David</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Then David and all the people returned to Jerusalem</a:t>
            </a:r>
          </a:p>
        </p:txBody>
      </p:sp>
      <p:pic>
        <p:nvPicPr>
          <p:cNvPr id="4099" name="Picture 3" descr="C:\Users\Kris\Documents\Bolen\04 0Adds 2012\Israel2016\19 Museums\Citadel of David Museum-pcb\City of David in time of David model, tb060716341.jpg"/>
          <p:cNvPicPr>
            <a:picLocks noChangeAspect="1" noChangeArrowheads="1"/>
          </p:cNvPicPr>
          <p:nvPr/>
        </p:nvPicPr>
        <p:blipFill rotWithShape="1">
          <a:blip r:embed="rId3">
            <a:extLst>
              <a:ext uri="{28A0092B-C50C-407E-A947-70E740481C1C}">
                <a14:useLocalDpi xmlns:a14="http://schemas.microsoft.com/office/drawing/2010/main" val="0"/>
              </a:ext>
            </a:extLst>
          </a:blip>
          <a:srcRect b="14739"/>
          <a:stretch/>
        </p:blipFill>
        <p:spPr bwMode="auto">
          <a:xfrm>
            <a:off x="0" y="848519"/>
            <a:ext cx="9144000" cy="5160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692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epherd with sheep in Shephelah, cd100418504.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0000"/>
                    </a14:imgEffect>
                  </a14:imgLayer>
                </a14:imgProps>
              </a:ext>
              <a:ext uri="{28A0092B-C50C-407E-A947-70E740481C1C}">
                <a14:useLocalDpi xmlns:a14="http://schemas.microsoft.com/office/drawing/2010/main" val="0"/>
              </a:ext>
            </a:extLst>
          </a:blip>
          <a:srcRect l="-1" r="388"/>
          <a:stretch/>
        </p:blipFill>
        <p:spPr>
          <a:xfrm>
            <a:off x="1" y="369332"/>
            <a:ext cx="9143999" cy="6150340"/>
          </a:xfrm>
          <a:prstGeom prst="rect">
            <a:avLst/>
          </a:prstGeom>
        </p:spPr>
      </p:pic>
      <p:sp>
        <p:nvSpPr>
          <p:cNvPr id="2" name="Text Placeholder 1"/>
          <p:cNvSpPr>
            <a:spLocks noGrp="1"/>
          </p:cNvSpPr>
          <p:nvPr>
            <p:ph type="body" sz="quarter" idx="10"/>
          </p:nvPr>
        </p:nvSpPr>
        <p:spPr/>
        <p:txBody>
          <a:bodyPr/>
          <a:lstStyle/>
          <a:p>
            <a:r>
              <a:rPr lang="en-US" dirty="0"/>
              <a:t>Shepherd with sheep in the </a:t>
            </a:r>
            <a:r>
              <a:rPr lang="en-US" dirty="0" err="1"/>
              <a:t>Shephelah</a:t>
            </a:r>
            <a:endParaRPr lang="en-US" dirty="0"/>
          </a:p>
        </p:txBody>
      </p:sp>
      <p:sp>
        <p:nvSpPr>
          <p:cNvPr id="3" name="Text Placeholder 2"/>
          <p:cNvSpPr>
            <a:spLocks noGrp="1"/>
          </p:cNvSpPr>
          <p:nvPr>
            <p:ph type="body" sz="quarter" idx="12"/>
          </p:nvPr>
        </p:nvSpPr>
        <p:spPr/>
        <p:txBody>
          <a:bodyPr/>
          <a:lstStyle/>
          <a:p>
            <a:r>
              <a:rPr lang="is-IS" dirty="0"/>
              <a:t>12:2</a:t>
            </a:r>
            <a:endParaRPr lang="en-US" dirty="0"/>
          </a:p>
        </p:txBody>
      </p:sp>
      <p:sp>
        <p:nvSpPr>
          <p:cNvPr id="4" name="Title 3"/>
          <p:cNvSpPr>
            <a:spLocks noGrp="1"/>
          </p:cNvSpPr>
          <p:nvPr>
            <p:ph type="title"/>
          </p:nvPr>
        </p:nvSpPr>
        <p:spPr/>
        <p:txBody>
          <a:bodyPr/>
          <a:lstStyle/>
          <a:p>
            <a:r>
              <a:rPr lang="en-US" dirty="0"/>
              <a:t>The rich man had very many flocks and herds</a:t>
            </a:r>
          </a:p>
        </p:txBody>
      </p:sp>
    </p:spTree>
    <p:extLst>
      <p:ext uri="{BB962C8B-B14F-4D97-AF65-F5344CB8AC3E}">
        <p14:creationId xmlns:p14="http://schemas.microsoft.com/office/powerpoint/2010/main" val="1371786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erd of sheep standing on top of a field&#10;&#10;Description automatically generated">
            <a:extLst>
              <a:ext uri="{FF2B5EF4-FFF2-40B4-BE49-F238E27FC236}">
                <a16:creationId xmlns:a16="http://schemas.microsoft.com/office/drawing/2014/main" id="{38C240D3-4C51-43C7-9091-6DC5782B86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Sheep in a Negev riverbed</a:t>
            </a:r>
          </a:p>
        </p:txBody>
      </p:sp>
      <p:sp>
        <p:nvSpPr>
          <p:cNvPr id="3" name="Text Placeholder 2"/>
          <p:cNvSpPr>
            <a:spLocks noGrp="1"/>
          </p:cNvSpPr>
          <p:nvPr>
            <p:ph type="body" sz="quarter" idx="12"/>
          </p:nvPr>
        </p:nvSpPr>
        <p:spPr/>
        <p:txBody>
          <a:bodyPr/>
          <a:lstStyle/>
          <a:p>
            <a:r>
              <a:rPr lang="is-IS" dirty="0"/>
              <a:t>12:2</a:t>
            </a:r>
            <a:endParaRPr lang="en-US" dirty="0"/>
          </a:p>
        </p:txBody>
      </p:sp>
      <p:sp>
        <p:nvSpPr>
          <p:cNvPr id="4" name="Title 3"/>
          <p:cNvSpPr>
            <a:spLocks noGrp="1"/>
          </p:cNvSpPr>
          <p:nvPr>
            <p:ph type="title"/>
          </p:nvPr>
        </p:nvSpPr>
        <p:spPr/>
        <p:txBody>
          <a:bodyPr/>
          <a:lstStyle/>
          <a:p>
            <a:r>
              <a:rPr lang="en-US" dirty="0"/>
              <a:t>The rich man had very many flocks and herds</a:t>
            </a:r>
          </a:p>
        </p:txBody>
      </p:sp>
    </p:spTree>
    <p:extLst>
      <p:ext uri="{BB962C8B-B14F-4D97-AF65-F5344CB8AC3E}">
        <p14:creationId xmlns:p14="http://schemas.microsoft.com/office/powerpoint/2010/main" val="3753691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eep with baby lambs, tb010303828.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Sheep and baby lambs in a Negev riverbed</a:t>
            </a:r>
          </a:p>
        </p:txBody>
      </p:sp>
      <p:sp>
        <p:nvSpPr>
          <p:cNvPr id="3" name="Text Placeholder 2"/>
          <p:cNvSpPr>
            <a:spLocks noGrp="1"/>
          </p:cNvSpPr>
          <p:nvPr>
            <p:ph type="body" sz="quarter" idx="12"/>
          </p:nvPr>
        </p:nvSpPr>
        <p:spPr/>
        <p:txBody>
          <a:bodyPr/>
          <a:lstStyle/>
          <a:p>
            <a:r>
              <a:rPr lang="is-IS" dirty="0"/>
              <a:t>12:2</a:t>
            </a:r>
            <a:endParaRPr lang="en-US" dirty="0"/>
          </a:p>
        </p:txBody>
      </p:sp>
      <p:sp>
        <p:nvSpPr>
          <p:cNvPr id="4" name="Title 3"/>
          <p:cNvSpPr>
            <a:spLocks noGrp="1"/>
          </p:cNvSpPr>
          <p:nvPr>
            <p:ph type="title"/>
          </p:nvPr>
        </p:nvSpPr>
        <p:spPr/>
        <p:txBody>
          <a:bodyPr/>
          <a:lstStyle/>
          <a:p>
            <a:r>
              <a:rPr lang="en-US" dirty="0"/>
              <a:t>The rich man had very many flocks and herds</a:t>
            </a:r>
          </a:p>
        </p:txBody>
      </p:sp>
    </p:spTree>
    <p:extLst>
      <p:ext uri="{BB962C8B-B14F-4D97-AF65-F5344CB8AC3E}">
        <p14:creationId xmlns:p14="http://schemas.microsoft.com/office/powerpoint/2010/main" val="2749093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PLBL\UK Museums\British Museum\Assyria\Nimrud, captured flocks from Arabs, Tiglath-pileser III, 728 BC, tb112004842.jpg"/>
          <p:cNvPicPr>
            <a:picLocks noChangeAspect="1" noChangeArrowheads="1"/>
          </p:cNvPicPr>
          <p:nvPr/>
        </p:nvPicPr>
        <p:blipFill rotWithShape="1">
          <a:blip r:embed="rId3">
            <a:extLst>
              <a:ext uri="{28A0092B-C50C-407E-A947-70E740481C1C}">
                <a14:useLocalDpi xmlns:a14="http://schemas.microsoft.com/office/drawing/2010/main" val="0"/>
              </a:ext>
            </a:extLst>
          </a:blip>
          <a:srcRect l="13333" t="9775" r="666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captured flocks, from Nimrud, reign of Tiglath-pileser III, 8th century BC</a:t>
            </a:r>
          </a:p>
        </p:txBody>
      </p:sp>
      <p:sp>
        <p:nvSpPr>
          <p:cNvPr id="3" name="Text Placeholder 2"/>
          <p:cNvSpPr>
            <a:spLocks noGrp="1"/>
          </p:cNvSpPr>
          <p:nvPr>
            <p:ph type="body" sz="quarter" idx="12"/>
          </p:nvPr>
        </p:nvSpPr>
        <p:spPr/>
        <p:txBody>
          <a:bodyPr/>
          <a:lstStyle/>
          <a:p>
            <a:r>
              <a:rPr lang="is-IS" dirty="0"/>
              <a:t>12:2</a:t>
            </a:r>
            <a:endParaRPr lang="en-US" dirty="0"/>
          </a:p>
        </p:txBody>
      </p:sp>
      <p:sp>
        <p:nvSpPr>
          <p:cNvPr id="4" name="Title 3"/>
          <p:cNvSpPr>
            <a:spLocks noGrp="1"/>
          </p:cNvSpPr>
          <p:nvPr>
            <p:ph type="title"/>
          </p:nvPr>
        </p:nvSpPr>
        <p:spPr/>
        <p:txBody>
          <a:bodyPr/>
          <a:lstStyle/>
          <a:p>
            <a:r>
              <a:rPr lang="en-US" dirty="0"/>
              <a:t>The rich man had very many flocks and herds</a:t>
            </a:r>
          </a:p>
        </p:txBody>
      </p:sp>
    </p:spTree>
    <p:extLst>
      <p:ext uri="{BB962C8B-B14F-4D97-AF65-F5344CB8AC3E}">
        <p14:creationId xmlns:p14="http://schemas.microsoft.com/office/powerpoint/2010/main" val="2599165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Rome Museums\Spartacus Exhibit\Statuette of shepherd, 1st c AD, tb051817407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404"/>
          <a:stretch/>
        </p:blipFill>
        <p:spPr bwMode="auto">
          <a:xfrm>
            <a:off x="0" y="0"/>
            <a:ext cx="9144000" cy="66720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Statuette of shepherd with a lamb, 1st century AD</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But the poor man had nothing save one little ewe lamb</a:t>
            </a:r>
          </a:p>
        </p:txBody>
      </p:sp>
    </p:spTree>
    <p:extLst>
      <p:ext uri="{BB962C8B-B14F-4D97-AF65-F5344CB8AC3E}">
        <p14:creationId xmlns:p14="http://schemas.microsoft.com/office/powerpoint/2010/main" val="1873370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10 Western Turkey\Sheep and Shepherds\Shepherdess with lamb on Roman road west of Assos, tb010517846.jpg"/>
          <p:cNvPicPr>
            <a:picLocks noChangeAspect="1" noChangeArrowheads="1"/>
          </p:cNvPicPr>
          <p:nvPr/>
        </p:nvPicPr>
        <p:blipFill rotWithShape="1">
          <a:blip r:embed="rId3">
            <a:extLst>
              <a:ext uri="{28A0092B-C50C-407E-A947-70E740481C1C}">
                <a14:useLocalDpi xmlns:a14="http://schemas.microsoft.com/office/drawing/2010/main" val="0"/>
              </a:ext>
            </a:extLst>
          </a:blip>
          <a:srcRect t="6937" b="695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Shepherdess with a lamb, on the Roman road west of Assos</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But the poor man had nothing save one little ewe lamb</a:t>
            </a:r>
          </a:p>
        </p:txBody>
      </p:sp>
    </p:spTree>
    <p:extLst>
      <p:ext uri="{BB962C8B-B14F-4D97-AF65-F5344CB8AC3E}">
        <p14:creationId xmlns:p14="http://schemas.microsoft.com/office/powerpoint/2010/main" val="21889301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Public domain or CC-pcb\Public2-pcb\A child holding a lamb during the Feast of Shavuot at a kindergarten in Tel Aviv, wiki06021958112956.jpg"/>
          <p:cNvPicPr>
            <a:picLocks noChangeAspect="1" noChangeArrowheads="1"/>
          </p:cNvPicPr>
          <p:nvPr/>
        </p:nvPicPr>
        <p:blipFill rotWithShape="1">
          <a:blip r:embed="rId3">
            <a:extLst>
              <a:ext uri="{28A0092B-C50C-407E-A947-70E740481C1C}">
                <a14:useLocalDpi xmlns:a14="http://schemas.microsoft.com/office/drawing/2010/main" val="0"/>
              </a:ext>
            </a:extLst>
          </a:blip>
          <a:srcRect l="573" t="17084" b="7916"/>
          <a:stretch/>
        </p:blipFill>
        <p:spPr bwMode="auto">
          <a:xfrm>
            <a:off x="1557338" y="0"/>
            <a:ext cx="60642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 child holding a lamb during the Feast of Shavuot at a kindergarten in Tel Aviv</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Which he had bought and nourished, and it grew up together with him and his children</a:t>
            </a:r>
          </a:p>
        </p:txBody>
      </p:sp>
    </p:spTree>
    <p:extLst>
      <p:ext uri="{BB962C8B-B14F-4D97-AF65-F5344CB8AC3E}">
        <p14:creationId xmlns:p14="http://schemas.microsoft.com/office/powerpoint/2010/main" val="2690942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ermes with lamb, 2nd c AD, tb062006707.jpg"/>
          <p:cNvPicPr>
            <a:picLocks noChangeAspect="1"/>
          </p:cNvPicPr>
          <p:nvPr/>
        </p:nvPicPr>
        <p:blipFill rotWithShape="1">
          <a:blip r:embed="rId3" cstate="print">
            <a:extLst>
              <a:ext uri="{28A0092B-C50C-407E-A947-70E740481C1C}">
                <a14:useLocalDpi xmlns:a14="http://schemas.microsoft.com/office/drawing/2010/main" val="0"/>
              </a:ext>
            </a:extLst>
          </a:blip>
          <a:srcRect b="3957"/>
          <a:stretch/>
        </p:blipFill>
        <p:spPr>
          <a:xfrm>
            <a:off x="2315982" y="195030"/>
            <a:ext cx="4512037" cy="6467941"/>
          </a:xfrm>
          <a:prstGeom prst="rect">
            <a:avLst/>
          </a:prstGeom>
        </p:spPr>
      </p:pic>
      <p:sp>
        <p:nvSpPr>
          <p:cNvPr id="2" name="Text Placeholder 1"/>
          <p:cNvSpPr>
            <a:spLocks noGrp="1"/>
          </p:cNvSpPr>
          <p:nvPr>
            <p:ph type="body" sz="quarter" idx="10"/>
          </p:nvPr>
        </p:nvSpPr>
        <p:spPr/>
        <p:txBody>
          <a:bodyPr/>
          <a:lstStyle/>
          <a:p>
            <a:r>
              <a:rPr lang="en-US" dirty="0"/>
              <a:t>Statue of Hermes with a lamb, 2nd century AD</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It ate from his food and drank of his cup and lay in his bosom</a:t>
            </a:r>
          </a:p>
        </p:txBody>
      </p:sp>
    </p:spTree>
    <p:extLst>
      <p:ext uri="{BB962C8B-B14F-4D97-AF65-F5344CB8AC3E}">
        <p14:creationId xmlns:p14="http://schemas.microsoft.com/office/powerpoint/2010/main" val="1062198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000"/>
          <a:stretch/>
        </p:blipFill>
        <p:spPr bwMode="auto">
          <a:xfrm>
            <a:off x="0" y="276225"/>
            <a:ext cx="9144000" cy="630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Paleo-Hebrew inscription from Mount Gerizim with the name “Yahweh”</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Then Yahweh sent Nathan to David</a:t>
            </a:r>
          </a:p>
        </p:txBody>
      </p:sp>
    </p:spTree>
    <p:extLst>
      <p:ext uri="{BB962C8B-B14F-4D97-AF65-F5344CB8AC3E}">
        <p14:creationId xmlns:p14="http://schemas.microsoft.com/office/powerpoint/2010/main" val="23634811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Sarcophagus relief of a man with sheep, AD 140–50</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It ate from his food and drank of his cup and lay in his bosom</a:t>
            </a:r>
          </a:p>
        </p:txBody>
      </p:sp>
      <p:pic>
        <p:nvPicPr>
          <p:cNvPr id="7" name="Picture 6">
            <a:extLst>
              <a:ext uri="{FF2B5EF4-FFF2-40B4-BE49-F238E27FC236}">
                <a16:creationId xmlns:a16="http://schemas.microsoft.com/office/drawing/2014/main" id="{298BF688-C1E4-4A67-8681-D82008CB53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7784"/>
            <a:ext cx="9144000" cy="5742432"/>
          </a:xfrm>
          <a:prstGeom prst="rect">
            <a:avLst/>
          </a:prstGeom>
        </p:spPr>
      </p:pic>
    </p:spTree>
    <p:extLst>
      <p:ext uri="{BB962C8B-B14F-4D97-AF65-F5344CB8AC3E}">
        <p14:creationId xmlns:p14="http://schemas.microsoft.com/office/powerpoint/2010/main" val="12612159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amal, Zincirli, funerary chamber, meal for dead stela, adr07051317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900" y="70894"/>
            <a:ext cx="6172200" cy="6716213"/>
          </a:xfrm>
          <a:prstGeom prst="rect">
            <a:avLst/>
          </a:prstGeom>
        </p:spPr>
      </p:pic>
      <p:sp>
        <p:nvSpPr>
          <p:cNvPr id="2" name="Text Placeholder 1"/>
          <p:cNvSpPr>
            <a:spLocks noGrp="1"/>
          </p:cNvSpPr>
          <p:nvPr>
            <p:ph type="body" sz="quarter" idx="10"/>
          </p:nvPr>
        </p:nvSpPr>
        <p:spPr/>
        <p:txBody>
          <a:bodyPr/>
          <a:lstStyle/>
          <a:p>
            <a:r>
              <a:rPr lang="en-US" dirty="0"/>
              <a:t>Stela depicting a meal for the deceased, from a funerary chamber in </a:t>
            </a:r>
            <a:r>
              <a:rPr lang="en-US" dirty="0" err="1"/>
              <a:t>Samal</a:t>
            </a:r>
            <a:r>
              <a:rPr lang="en-US" dirty="0"/>
              <a:t> (</a:t>
            </a:r>
            <a:r>
              <a:rPr lang="en-US" dirty="0" err="1"/>
              <a:t>Zincirli</a:t>
            </a:r>
            <a:r>
              <a:rPr lang="en-US" dirty="0"/>
              <a:t>)</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It ate from his food and drank of his cup and lay in his bosom</a:t>
            </a:r>
          </a:p>
        </p:txBody>
      </p:sp>
    </p:spTree>
    <p:extLst>
      <p:ext uri="{BB962C8B-B14F-4D97-AF65-F5344CB8AC3E}">
        <p14:creationId xmlns:p14="http://schemas.microsoft.com/office/powerpoint/2010/main" val="18946996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girls at wedding, mat06431-001.jpg"/>
          <p:cNvPicPr>
            <a:picLocks noChangeAspect="1"/>
          </p:cNvPicPr>
          <p:nvPr/>
        </p:nvPicPr>
        <p:blipFill rotWithShape="1">
          <a:blip r:embed="rId3">
            <a:extLst>
              <a:ext uri="{28A0092B-C50C-407E-A947-70E740481C1C}">
                <a14:useLocalDpi xmlns:a14="http://schemas.microsoft.com/office/drawing/2010/main" val="0"/>
              </a:ext>
            </a:extLst>
          </a:blip>
          <a:srcRect l="8487" t="24147" b="2447"/>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Bedouin girls at a wedding</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It was like a daughter to him</a:t>
            </a:r>
          </a:p>
        </p:txBody>
      </p:sp>
    </p:spTree>
    <p:extLst>
      <p:ext uri="{BB962C8B-B14F-4D97-AF65-F5344CB8AC3E}">
        <p14:creationId xmlns:p14="http://schemas.microsoft.com/office/powerpoint/2010/main" val="702564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34 Family Traveling in Galilee.jpg"/>
          <p:cNvPicPr>
            <a:picLocks noChangeAspect="1"/>
          </p:cNvPicPr>
          <p:nvPr/>
        </p:nvPicPr>
        <p:blipFill rotWithShape="1">
          <a:blip r:embed="rId3">
            <a:extLst>
              <a:ext uri="{28A0092B-C50C-407E-A947-70E740481C1C}">
                <a14:useLocalDpi xmlns:a14="http://schemas.microsoft.com/office/drawing/2010/main" val="0"/>
              </a:ext>
            </a:extLst>
          </a:blip>
          <a:srcRect l="17242" t="22704"/>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Family traveling in Galilee</a:t>
            </a:r>
          </a:p>
        </p:txBody>
      </p:sp>
      <p:sp>
        <p:nvSpPr>
          <p:cNvPr id="3" name="Text Placeholder 2"/>
          <p:cNvSpPr>
            <a:spLocks noGrp="1"/>
          </p:cNvSpPr>
          <p:nvPr>
            <p:ph type="body" sz="quarter" idx="12"/>
          </p:nvPr>
        </p:nvSpPr>
        <p:spPr/>
        <p:txBody>
          <a:bodyPr/>
          <a:lstStyle/>
          <a:p>
            <a:r>
              <a:rPr lang="en-US" dirty="0"/>
              <a:t>12:4</a:t>
            </a:r>
          </a:p>
        </p:txBody>
      </p:sp>
      <p:sp>
        <p:nvSpPr>
          <p:cNvPr id="4" name="Title 3"/>
          <p:cNvSpPr>
            <a:spLocks noGrp="1"/>
          </p:cNvSpPr>
          <p:nvPr>
            <p:ph type="title"/>
          </p:nvPr>
        </p:nvSpPr>
        <p:spPr/>
        <p:txBody>
          <a:bodyPr/>
          <a:lstStyle/>
          <a:p>
            <a:r>
              <a:rPr lang="en-US" dirty="0"/>
              <a:t>Then a traveler came to the rich man</a:t>
            </a:r>
          </a:p>
        </p:txBody>
      </p:sp>
    </p:spTree>
    <p:extLst>
      <p:ext uri="{BB962C8B-B14F-4D97-AF65-F5344CB8AC3E}">
        <p14:creationId xmlns:p14="http://schemas.microsoft.com/office/powerpoint/2010/main" val="15336427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Shepherds with sheep in Bethlehem</a:t>
            </a:r>
          </a:p>
        </p:txBody>
      </p:sp>
      <p:sp>
        <p:nvSpPr>
          <p:cNvPr id="3" name="Text Placeholder 2"/>
          <p:cNvSpPr>
            <a:spLocks noGrp="1"/>
          </p:cNvSpPr>
          <p:nvPr>
            <p:ph type="body" sz="quarter" idx="12"/>
          </p:nvPr>
        </p:nvSpPr>
        <p:spPr/>
        <p:txBody>
          <a:bodyPr/>
          <a:lstStyle/>
          <a:p>
            <a:r>
              <a:rPr lang="en-US" dirty="0"/>
              <a:t>12:4</a:t>
            </a:r>
          </a:p>
        </p:txBody>
      </p:sp>
      <p:sp>
        <p:nvSpPr>
          <p:cNvPr id="4" name="Title 3"/>
          <p:cNvSpPr>
            <a:spLocks noGrp="1"/>
          </p:cNvSpPr>
          <p:nvPr>
            <p:ph type="title"/>
          </p:nvPr>
        </p:nvSpPr>
        <p:spPr/>
        <p:txBody>
          <a:bodyPr/>
          <a:lstStyle/>
          <a:p>
            <a:r>
              <a:rPr lang="en-US" dirty="0"/>
              <a:t>And he was unwilling to take of his own flock and of his own herd to prepare for the guest</a:t>
            </a:r>
          </a:p>
        </p:txBody>
      </p:sp>
      <p:pic>
        <p:nvPicPr>
          <p:cNvPr id="6" name="Picture 5" descr="Bethlehem, shepherds with flock, mat0917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Tree>
    <p:extLst>
      <p:ext uri="{BB962C8B-B14F-4D97-AF65-F5344CB8AC3E}">
        <p14:creationId xmlns:p14="http://schemas.microsoft.com/office/powerpoint/2010/main" val="35710235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wedding, preparing fatted kid for guests, mat01348.jpg"/>
          <p:cNvPicPr>
            <a:picLocks noChangeAspect="1"/>
          </p:cNvPicPr>
          <p:nvPr/>
        </p:nvPicPr>
        <p:blipFill rotWithShape="1">
          <a:blip r:embed="rId3">
            <a:extLst>
              <a:ext uri="{28A0092B-C50C-407E-A947-70E740481C1C}">
                <a14:useLocalDpi xmlns:a14="http://schemas.microsoft.com/office/drawing/2010/main" val="0"/>
              </a:ext>
            </a:extLst>
          </a:blip>
          <a:srcRect t="6704" b="5771"/>
          <a:stretch/>
        </p:blipFill>
        <p:spPr>
          <a:xfrm>
            <a:off x="495300" y="0"/>
            <a:ext cx="8153400" cy="6858000"/>
          </a:xfrm>
          <a:prstGeom prst="rect">
            <a:avLst/>
          </a:prstGeom>
        </p:spPr>
      </p:pic>
      <p:sp>
        <p:nvSpPr>
          <p:cNvPr id="2" name="Text Placeholder 1"/>
          <p:cNvSpPr>
            <a:spLocks noGrp="1"/>
          </p:cNvSpPr>
          <p:nvPr>
            <p:ph type="body" sz="quarter" idx="10"/>
          </p:nvPr>
        </p:nvSpPr>
        <p:spPr/>
        <p:txBody>
          <a:bodyPr/>
          <a:lstStyle/>
          <a:p>
            <a:r>
              <a:rPr lang="en-US" dirty="0"/>
              <a:t>Fattened kid being prepared for guests at a Bedouin wedding</a:t>
            </a:r>
          </a:p>
        </p:txBody>
      </p:sp>
      <p:sp>
        <p:nvSpPr>
          <p:cNvPr id="3" name="Text Placeholder 2"/>
          <p:cNvSpPr>
            <a:spLocks noGrp="1"/>
          </p:cNvSpPr>
          <p:nvPr>
            <p:ph type="body" sz="quarter" idx="12"/>
          </p:nvPr>
        </p:nvSpPr>
        <p:spPr/>
        <p:txBody>
          <a:bodyPr/>
          <a:lstStyle/>
          <a:p>
            <a:r>
              <a:rPr lang="en-US" dirty="0"/>
              <a:t>12:4</a:t>
            </a:r>
          </a:p>
        </p:txBody>
      </p:sp>
      <p:sp>
        <p:nvSpPr>
          <p:cNvPr id="4" name="Title 3"/>
          <p:cNvSpPr>
            <a:spLocks noGrp="1"/>
          </p:cNvSpPr>
          <p:nvPr>
            <p:ph type="title"/>
          </p:nvPr>
        </p:nvSpPr>
        <p:spPr/>
        <p:txBody>
          <a:bodyPr/>
          <a:lstStyle/>
          <a:p>
            <a:r>
              <a:rPr lang="en-US" dirty="0"/>
              <a:t>But took the poor man’s lamb and prepared it for the man that had come to him</a:t>
            </a:r>
          </a:p>
        </p:txBody>
      </p:sp>
    </p:spTree>
    <p:extLst>
      <p:ext uri="{BB962C8B-B14F-4D97-AF65-F5344CB8AC3E}">
        <p14:creationId xmlns:p14="http://schemas.microsoft.com/office/powerpoint/2010/main" val="3439613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3 Museums 2014\UK Museums\British Museum\Lachish Reliefs\Lachish reliefs, panel 11, soldier and prisoner, kill murder dagger knife, tb112004323.jpg"/>
          <p:cNvPicPr>
            <a:picLocks noChangeAspect="1" noChangeArrowheads="1"/>
          </p:cNvPicPr>
          <p:nvPr/>
        </p:nvPicPr>
        <p:blipFill rotWithShape="1">
          <a:blip r:embed="rId3">
            <a:extLst>
              <a:ext uri="{28A0092B-C50C-407E-A947-70E740481C1C}">
                <a14:useLocalDpi xmlns:a14="http://schemas.microsoft.com/office/drawing/2010/main" val="0"/>
              </a:ext>
            </a:extLst>
          </a:blip>
          <a:srcRect r="6732"/>
          <a:stretch/>
        </p:blipFill>
        <p:spPr bwMode="auto">
          <a:xfrm>
            <a:off x="0" y="0"/>
            <a:ext cx="9144000" cy="651967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 killing a captive, from Nineveh, circa 700 BC</a:t>
            </a:r>
          </a:p>
        </p:txBody>
      </p:sp>
      <p:sp>
        <p:nvSpPr>
          <p:cNvPr id="3" name="Text Placeholder 2"/>
          <p:cNvSpPr>
            <a:spLocks noGrp="1"/>
          </p:cNvSpPr>
          <p:nvPr>
            <p:ph type="body" sz="quarter" idx="12"/>
          </p:nvPr>
        </p:nvSpPr>
        <p:spPr/>
        <p:txBody>
          <a:bodyPr/>
          <a:lstStyle/>
          <a:p>
            <a:r>
              <a:rPr lang="en-US" dirty="0"/>
              <a:t>12:5</a:t>
            </a:r>
          </a:p>
        </p:txBody>
      </p:sp>
      <p:sp>
        <p:nvSpPr>
          <p:cNvPr id="4" name="Title 3"/>
          <p:cNvSpPr>
            <a:spLocks noGrp="1"/>
          </p:cNvSpPr>
          <p:nvPr>
            <p:ph type="title"/>
          </p:nvPr>
        </p:nvSpPr>
        <p:spPr/>
        <p:txBody>
          <a:bodyPr/>
          <a:lstStyle/>
          <a:p>
            <a:r>
              <a:rPr lang="en-US" dirty="0"/>
              <a:t>Then David said, “As Yahweh lives, the man that has done this is worthy of death!”</a:t>
            </a:r>
          </a:p>
        </p:txBody>
      </p:sp>
    </p:spTree>
    <p:extLst>
      <p:ext uri="{BB962C8B-B14F-4D97-AF65-F5344CB8AC3E}">
        <p14:creationId xmlns:p14="http://schemas.microsoft.com/office/powerpoint/2010/main" val="27025340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sheep standing on top of a grass covered field&#10;&#10;Description automatically generated">
            <a:extLst>
              <a:ext uri="{FF2B5EF4-FFF2-40B4-BE49-F238E27FC236}">
                <a16:creationId xmlns:a16="http://schemas.microsoft.com/office/drawing/2014/main" id="{018F6733-3A0A-40DD-ACB8-0788D46305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Four baby lambs in a Negev riverbed</a:t>
            </a:r>
          </a:p>
        </p:txBody>
      </p:sp>
      <p:sp>
        <p:nvSpPr>
          <p:cNvPr id="3" name="Text Placeholder 2"/>
          <p:cNvSpPr>
            <a:spLocks noGrp="1"/>
          </p:cNvSpPr>
          <p:nvPr>
            <p:ph type="body" sz="quarter" idx="12"/>
          </p:nvPr>
        </p:nvSpPr>
        <p:spPr/>
        <p:txBody>
          <a:bodyPr/>
          <a:lstStyle/>
          <a:p>
            <a:r>
              <a:rPr lang="en-US" dirty="0"/>
              <a:t>12:6</a:t>
            </a:r>
          </a:p>
        </p:txBody>
      </p:sp>
      <p:sp>
        <p:nvSpPr>
          <p:cNvPr id="4" name="Title 3"/>
          <p:cNvSpPr>
            <a:spLocks noGrp="1"/>
          </p:cNvSpPr>
          <p:nvPr>
            <p:ph type="title"/>
          </p:nvPr>
        </p:nvSpPr>
        <p:spPr/>
        <p:txBody>
          <a:bodyPr/>
          <a:lstStyle/>
          <a:p>
            <a:r>
              <a:rPr lang="en-US" dirty="0"/>
              <a:t>He shall restore the lamb fourfold, because he did this thing, and because he had no pity</a:t>
            </a:r>
          </a:p>
        </p:txBody>
      </p:sp>
    </p:spTree>
    <p:extLst>
      <p:ext uri="{BB962C8B-B14F-4D97-AF65-F5344CB8AC3E}">
        <p14:creationId xmlns:p14="http://schemas.microsoft.com/office/powerpoint/2010/main" val="5031667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sitting, person&#10;&#10;Description automatically generated">
            <a:extLst>
              <a:ext uri="{FF2B5EF4-FFF2-40B4-BE49-F238E27FC236}">
                <a16:creationId xmlns:a16="http://schemas.microsoft.com/office/drawing/2014/main" id="{500452DE-425D-444F-9B23-14CF49C412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2032" y="0"/>
            <a:ext cx="4059936" cy="6858000"/>
          </a:xfrm>
          <a:prstGeom prst="rect">
            <a:avLst/>
          </a:prstGeom>
        </p:spPr>
      </p:pic>
      <p:sp>
        <p:nvSpPr>
          <p:cNvPr id="2" name="Text Placeholder 1"/>
          <p:cNvSpPr>
            <a:spLocks noGrp="1"/>
          </p:cNvSpPr>
          <p:nvPr>
            <p:ph type="body" sz="quarter" idx="10"/>
          </p:nvPr>
        </p:nvSpPr>
        <p:spPr/>
        <p:txBody>
          <a:bodyPr/>
          <a:lstStyle/>
          <a:p>
            <a:r>
              <a:rPr lang="en-US" i="1" dirty="0"/>
              <a:t>Nathan Reproaches David</a:t>
            </a:r>
            <a:r>
              <a:rPr lang="en-US" dirty="0"/>
              <a:t>, by James Tissot, circa 1899</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 Then Nathan said to David, “You are the man!”</a:t>
            </a:r>
          </a:p>
        </p:txBody>
      </p:sp>
    </p:spTree>
    <p:extLst>
      <p:ext uri="{BB962C8B-B14F-4D97-AF65-F5344CB8AC3E}">
        <p14:creationId xmlns:p14="http://schemas.microsoft.com/office/powerpoint/2010/main" val="2876472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douin wedding, preparing fatted kid for guests, mat01348.jpg"/>
          <p:cNvPicPr>
            <a:picLocks noChangeAspect="1"/>
          </p:cNvPicPr>
          <p:nvPr/>
        </p:nvPicPr>
        <p:blipFill rotWithShape="1">
          <a:blip r:embed="rId3">
            <a:extLst>
              <a:ext uri="{28A0092B-C50C-407E-A947-70E740481C1C}">
                <a14:useLocalDpi xmlns:a14="http://schemas.microsoft.com/office/drawing/2010/main" val="0"/>
              </a:ext>
            </a:extLst>
          </a:blip>
          <a:srcRect t="6704" b="5771"/>
          <a:stretch/>
        </p:blipFill>
        <p:spPr>
          <a:xfrm>
            <a:off x="495300" y="0"/>
            <a:ext cx="8153400" cy="6858000"/>
          </a:xfrm>
          <a:prstGeom prst="rect">
            <a:avLst/>
          </a:prstGeom>
        </p:spPr>
      </p:pic>
      <p:sp>
        <p:nvSpPr>
          <p:cNvPr id="2" name="Text Placeholder 1"/>
          <p:cNvSpPr>
            <a:spLocks noGrp="1"/>
          </p:cNvSpPr>
          <p:nvPr>
            <p:ph type="body" sz="quarter" idx="10"/>
          </p:nvPr>
        </p:nvSpPr>
        <p:spPr/>
        <p:txBody>
          <a:bodyPr/>
          <a:lstStyle/>
          <a:p>
            <a:r>
              <a:rPr lang="en-US" dirty="0"/>
              <a:t>Fattened kid being prepared for guests at a Bedouin wedding</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 Then Nathan said to David, “You are the man!”</a:t>
            </a:r>
          </a:p>
        </p:txBody>
      </p:sp>
    </p:spTree>
    <p:extLst>
      <p:ext uri="{BB962C8B-B14F-4D97-AF65-F5344CB8AC3E}">
        <p14:creationId xmlns:p14="http://schemas.microsoft.com/office/powerpoint/2010/main" val="207856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3F4FE6C3-1630-4F30-8E7D-EC7C621B59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
            <a:ext cx="9144000" cy="6309360"/>
          </a:xfrm>
          <a:prstGeom prst="rect">
            <a:avLst/>
          </a:prstGeom>
        </p:spPr>
      </p:pic>
      <p:sp>
        <p:nvSpPr>
          <p:cNvPr id="2" name="Text Placeholder 1"/>
          <p:cNvSpPr>
            <a:spLocks noGrp="1"/>
          </p:cNvSpPr>
          <p:nvPr>
            <p:ph type="body" sz="quarter" idx="10"/>
          </p:nvPr>
        </p:nvSpPr>
        <p:spPr/>
        <p:txBody>
          <a:bodyPr/>
          <a:lstStyle/>
          <a:p>
            <a:r>
              <a:rPr lang="en-US" dirty="0"/>
              <a:t>Paleo-Hebrew inscription from Mount Gerizim with the name “Yahweh”</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Then Yahweh sent Nathan to David</a:t>
            </a:r>
          </a:p>
        </p:txBody>
      </p:sp>
    </p:spTree>
    <p:extLst>
      <p:ext uri="{BB962C8B-B14F-4D97-AF65-F5344CB8AC3E}">
        <p14:creationId xmlns:p14="http://schemas.microsoft.com/office/powerpoint/2010/main" val="29670354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around each other&#10;&#10;Description automatically generated">
            <a:extLst>
              <a:ext uri="{FF2B5EF4-FFF2-40B4-BE49-F238E27FC236}">
                <a16:creationId xmlns:a16="http://schemas.microsoft.com/office/drawing/2014/main" id="{85C14B34-3AAF-440C-BAE4-653EBD1829B5}"/>
              </a:ext>
            </a:extLst>
          </p:cNvPr>
          <p:cNvPicPr>
            <a:picLocks noChangeAspect="1"/>
          </p:cNvPicPr>
          <p:nvPr/>
        </p:nvPicPr>
        <p:blipFill rotWithShape="1">
          <a:blip r:embed="rId3">
            <a:extLst>
              <a:ext uri="{28A0092B-C50C-407E-A947-70E740481C1C}">
                <a14:useLocalDpi xmlns:a14="http://schemas.microsoft.com/office/drawing/2010/main" val="0"/>
              </a:ext>
            </a:extLst>
          </a:blip>
          <a:srcRect t="5970"/>
          <a:stretch/>
        </p:blipFill>
        <p:spPr>
          <a:xfrm>
            <a:off x="-20524" y="0"/>
            <a:ext cx="9164523" cy="6662928"/>
          </a:xfrm>
          <a:prstGeom prst="rect">
            <a:avLst/>
          </a:prstGeom>
        </p:spPr>
      </p:pic>
      <p:sp>
        <p:nvSpPr>
          <p:cNvPr id="2" name="Text Placeholder 1"/>
          <p:cNvSpPr>
            <a:spLocks noGrp="1"/>
          </p:cNvSpPr>
          <p:nvPr>
            <p:ph type="body" sz="quarter" idx="10"/>
          </p:nvPr>
        </p:nvSpPr>
        <p:spPr/>
        <p:txBody>
          <a:bodyPr/>
          <a:lstStyle/>
          <a:p>
            <a:r>
              <a:rPr lang="en-US" i="1" dirty="0"/>
              <a:t>Anointing of David by Samuel</a:t>
            </a:r>
            <a:r>
              <a:rPr lang="en-US" dirty="0"/>
              <a:t>, by Félix-Joseph </a:t>
            </a:r>
            <a:r>
              <a:rPr lang="en-US" dirty="0" err="1"/>
              <a:t>Barrias</a:t>
            </a:r>
            <a:r>
              <a:rPr lang="en-US" dirty="0"/>
              <a:t>, 1842</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Thus says Yahweh, God of Israel, “I anointed you king over Israel”</a:t>
            </a:r>
          </a:p>
        </p:txBody>
      </p:sp>
    </p:spTree>
    <p:extLst>
      <p:ext uri="{BB962C8B-B14F-4D97-AF65-F5344CB8AC3E}">
        <p14:creationId xmlns:p14="http://schemas.microsoft.com/office/powerpoint/2010/main" val="8220700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Olives, olive oil, and a lamp at Moza Illit</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Thus says Yahweh, God of Israel, “I anointed you king over Israel”</a:t>
            </a:r>
          </a:p>
        </p:txBody>
      </p:sp>
      <p:pic>
        <p:nvPicPr>
          <p:cNvPr id="6" name="Picture 5" descr="Olive oil and lamps, Moza Illit, gs080094c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0060"/>
            <a:ext cx="9144000" cy="5897880"/>
          </a:xfrm>
          <a:prstGeom prst="rect">
            <a:avLst/>
          </a:prstGeom>
        </p:spPr>
      </p:pic>
    </p:spTree>
    <p:extLst>
      <p:ext uri="{BB962C8B-B14F-4D97-AF65-F5344CB8AC3E}">
        <p14:creationId xmlns:p14="http://schemas.microsoft.com/office/powerpoint/2010/main" val="35095420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salm 23,5b Thou anointest my head with oil, mat05678.jpg"/>
          <p:cNvPicPr>
            <a:picLocks noChangeAspect="1"/>
          </p:cNvPicPr>
          <p:nvPr/>
        </p:nvPicPr>
        <p:blipFill rotWithShape="1">
          <a:blip r:embed="rId3">
            <a:extLst>
              <a:ext uri="{28A0092B-C50C-407E-A947-70E740481C1C}">
                <a14:useLocalDpi xmlns:a14="http://schemas.microsoft.com/office/drawing/2010/main" val="0"/>
              </a:ext>
            </a:extLst>
          </a:blip>
          <a:srcRect t="18263" b="12097"/>
          <a:stretch/>
        </p:blipFill>
        <p:spPr>
          <a:xfrm>
            <a:off x="839724" y="0"/>
            <a:ext cx="7464552" cy="6858000"/>
          </a:xfrm>
          <a:prstGeom prst="rect">
            <a:avLst/>
          </a:prstGeom>
        </p:spPr>
      </p:pic>
      <p:sp>
        <p:nvSpPr>
          <p:cNvPr id="2" name="Text Placeholder 1"/>
          <p:cNvSpPr>
            <a:spLocks noGrp="1"/>
          </p:cNvSpPr>
          <p:nvPr>
            <p:ph type="body" sz="quarter" idx="10"/>
          </p:nvPr>
        </p:nvSpPr>
        <p:spPr/>
        <p:txBody>
          <a:bodyPr/>
          <a:lstStyle/>
          <a:p>
            <a:r>
              <a:rPr lang="en-US" dirty="0"/>
              <a:t>Shepherd anointing sheep with oil</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Thus says Yahweh, God of Israel, “I anointed you king over Israel”</a:t>
            </a:r>
          </a:p>
        </p:txBody>
      </p:sp>
    </p:spTree>
    <p:extLst>
      <p:ext uri="{BB962C8B-B14F-4D97-AF65-F5344CB8AC3E}">
        <p14:creationId xmlns:p14="http://schemas.microsoft.com/office/powerpoint/2010/main" val="10518306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Saul” street sign in Beth Shean</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I am the One who delivered you from the hand of Saul</a:t>
            </a:r>
          </a:p>
        </p:txBody>
      </p:sp>
      <p:pic>
        <p:nvPicPr>
          <p:cNvPr id="10" name="Picture 9" descr="King Saul street sign in Beth Shean, tb0115127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7784"/>
            <a:ext cx="9144000" cy="5742432"/>
          </a:xfrm>
          <a:prstGeom prst="rect">
            <a:avLst/>
          </a:prstGeom>
        </p:spPr>
      </p:pic>
    </p:spTree>
    <p:extLst>
      <p:ext uri="{BB962C8B-B14F-4D97-AF65-F5344CB8AC3E}">
        <p14:creationId xmlns:p14="http://schemas.microsoft.com/office/powerpoint/2010/main" val="4167191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 person&#10;&#10;Description automatically generated">
            <a:extLst>
              <a:ext uri="{FF2B5EF4-FFF2-40B4-BE49-F238E27FC236}">
                <a16:creationId xmlns:a16="http://schemas.microsoft.com/office/drawing/2014/main" id="{84F99FEA-6FF6-40E4-8C50-8B460758C7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2608"/>
            <a:ext cx="9144000" cy="6272784"/>
          </a:xfrm>
          <a:prstGeom prst="rect">
            <a:avLst/>
          </a:prstGeom>
        </p:spPr>
      </p:pic>
      <p:sp>
        <p:nvSpPr>
          <p:cNvPr id="2" name="Text Placeholder 1"/>
          <p:cNvSpPr>
            <a:spLocks noGrp="1"/>
          </p:cNvSpPr>
          <p:nvPr>
            <p:ph type="body" sz="quarter" idx="10"/>
          </p:nvPr>
        </p:nvSpPr>
        <p:spPr/>
        <p:txBody>
          <a:bodyPr/>
          <a:lstStyle/>
          <a:p>
            <a:r>
              <a:rPr lang="en-US" i="1" dirty="0"/>
              <a:t>Saul </a:t>
            </a:r>
            <a:r>
              <a:rPr lang="en-US" i="1" dirty="0" err="1"/>
              <a:t>Endeavours</a:t>
            </a:r>
            <a:r>
              <a:rPr lang="en-US" i="1" dirty="0"/>
              <a:t> to Pierce David</a:t>
            </a:r>
            <a:r>
              <a:rPr lang="en-US" dirty="0"/>
              <a:t>, by James Tissot, circa 1899</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I am the One who delivered you from the hand of Saul</a:t>
            </a:r>
          </a:p>
        </p:txBody>
      </p:sp>
    </p:spTree>
    <p:extLst>
      <p:ext uri="{BB962C8B-B14F-4D97-AF65-F5344CB8AC3E}">
        <p14:creationId xmlns:p14="http://schemas.microsoft.com/office/powerpoint/2010/main" val="6080722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 banquet of Ashurbanipal, from the north palace at Nineveh, 7th century BC</a:t>
            </a:r>
          </a:p>
        </p:txBody>
      </p:sp>
      <p:sp>
        <p:nvSpPr>
          <p:cNvPr id="3" name="Text Placeholder 2"/>
          <p:cNvSpPr>
            <a:spLocks noGrp="1"/>
          </p:cNvSpPr>
          <p:nvPr>
            <p:ph type="body" sz="quarter" idx="12"/>
          </p:nvPr>
        </p:nvSpPr>
        <p:spPr/>
        <p:txBody>
          <a:bodyPr/>
          <a:lstStyle/>
          <a:p>
            <a:r>
              <a:rPr lang="en-US" dirty="0"/>
              <a:t>12:8</a:t>
            </a:r>
          </a:p>
        </p:txBody>
      </p:sp>
      <p:sp>
        <p:nvSpPr>
          <p:cNvPr id="4" name="Title 3"/>
          <p:cNvSpPr>
            <a:spLocks noGrp="1"/>
          </p:cNvSpPr>
          <p:nvPr>
            <p:ph type="title"/>
          </p:nvPr>
        </p:nvSpPr>
        <p:spPr/>
        <p:txBody>
          <a:bodyPr/>
          <a:lstStyle/>
          <a:p>
            <a:r>
              <a:rPr lang="en-US" dirty="0"/>
              <a:t>I gave you your master’s house and gave your master’s wives into your arms</a:t>
            </a:r>
          </a:p>
        </p:txBody>
      </p:sp>
      <p:pic>
        <p:nvPicPr>
          <p:cNvPr id="11266" name="Picture 2" descr="C:\Users\Kris\Documents\Bolen\PCB size\Getty Villa\Assyrian reliefs\Relief of banquet of Ashurbanipal, Assyrian, from north palace at Nineveh, 645-640 BC, tb100919348.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7950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Amman Citadel northern end view to nw"/>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Northern end of the Citadel of Rabbah (from the southeast)</a:t>
            </a:r>
          </a:p>
        </p:txBody>
      </p:sp>
      <p:sp>
        <p:nvSpPr>
          <p:cNvPr id="3" name="Text Placeholder 2"/>
          <p:cNvSpPr>
            <a:spLocks noGrp="1"/>
          </p:cNvSpPr>
          <p:nvPr>
            <p:ph type="body" sz="quarter" idx="12"/>
          </p:nvPr>
        </p:nvSpPr>
        <p:spPr/>
        <p:txBody>
          <a:bodyPr/>
          <a:lstStyle/>
          <a:p>
            <a:r>
              <a:rPr lang="en-US" dirty="0"/>
              <a:t>12:9</a:t>
            </a:r>
          </a:p>
        </p:txBody>
      </p:sp>
      <p:sp>
        <p:nvSpPr>
          <p:cNvPr id="4" name="Title 3"/>
          <p:cNvSpPr>
            <a:spLocks noGrp="1"/>
          </p:cNvSpPr>
          <p:nvPr>
            <p:ph type="title"/>
          </p:nvPr>
        </p:nvSpPr>
        <p:spPr/>
        <p:txBody>
          <a:bodyPr/>
          <a:lstStyle/>
          <a:p>
            <a:r>
              <a:rPr lang="en-US" dirty="0"/>
              <a:t>You have struck down Uriah the Hittite with the sword</a:t>
            </a:r>
          </a:p>
        </p:txBody>
      </p:sp>
    </p:spTree>
    <p:extLst>
      <p:ext uri="{BB962C8B-B14F-4D97-AF65-F5344CB8AC3E}">
        <p14:creationId xmlns:p14="http://schemas.microsoft.com/office/powerpoint/2010/main" val="17080846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Amman Citadel northern wall from w"/>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Fortifications on the northern end of the citadel of Rabbah (from the west)</a:t>
            </a:r>
          </a:p>
        </p:txBody>
      </p:sp>
      <p:sp>
        <p:nvSpPr>
          <p:cNvPr id="3" name="Text Placeholder 2"/>
          <p:cNvSpPr>
            <a:spLocks noGrp="1"/>
          </p:cNvSpPr>
          <p:nvPr>
            <p:ph type="body" sz="quarter" idx="12"/>
          </p:nvPr>
        </p:nvSpPr>
        <p:spPr/>
        <p:txBody>
          <a:bodyPr/>
          <a:lstStyle/>
          <a:p>
            <a:r>
              <a:rPr lang="en-US" dirty="0"/>
              <a:t>12:9</a:t>
            </a:r>
          </a:p>
        </p:txBody>
      </p:sp>
      <p:sp>
        <p:nvSpPr>
          <p:cNvPr id="4" name="Title 3"/>
          <p:cNvSpPr>
            <a:spLocks noGrp="1"/>
          </p:cNvSpPr>
          <p:nvPr>
            <p:ph type="title"/>
          </p:nvPr>
        </p:nvSpPr>
        <p:spPr/>
        <p:txBody>
          <a:bodyPr/>
          <a:lstStyle/>
          <a:p>
            <a:r>
              <a:rPr lang="en-US" dirty="0"/>
              <a:t>You have struck down Uriah the Hittite with the sword</a:t>
            </a:r>
          </a:p>
        </p:txBody>
      </p:sp>
    </p:spTree>
    <p:extLst>
      <p:ext uri="{BB962C8B-B14F-4D97-AF65-F5344CB8AC3E}">
        <p14:creationId xmlns:p14="http://schemas.microsoft.com/office/powerpoint/2010/main" val="15122699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F0395F-2D46-0147-96C4-F3F2D2BBD41D}"/>
              </a:ext>
            </a:extLst>
          </p:cNvPr>
          <p:cNvPicPr>
            <a:picLocks noChangeAspect="1"/>
          </p:cNvPicPr>
          <p:nvPr/>
        </p:nvPicPr>
        <p:blipFill rotWithShape="1">
          <a:blip r:embed="rId3">
            <a:extLst>
              <a:ext uri="{28A0092B-C50C-407E-A947-70E740481C1C}">
                <a14:useLocalDpi xmlns:a14="http://schemas.microsoft.com/office/drawing/2010/main" val="0"/>
              </a:ext>
            </a:extLst>
          </a:blip>
          <a:srcRect b="11379"/>
          <a:stretch/>
        </p:blipFill>
        <p:spPr>
          <a:xfrm>
            <a:off x="496957" y="213360"/>
            <a:ext cx="8150087" cy="6644866"/>
          </a:xfrm>
          <a:prstGeom prst="rect">
            <a:avLst/>
          </a:prstGeom>
        </p:spPr>
      </p:pic>
      <p:sp>
        <p:nvSpPr>
          <p:cNvPr id="3" name="Text Placeholder 2"/>
          <p:cNvSpPr>
            <a:spLocks noGrp="1"/>
          </p:cNvSpPr>
          <p:nvPr>
            <p:ph type="body" sz="quarter" idx="10"/>
          </p:nvPr>
        </p:nvSpPr>
        <p:spPr/>
        <p:txBody>
          <a:bodyPr/>
          <a:lstStyle/>
          <a:p>
            <a:r>
              <a:rPr lang="x-none" dirty="0"/>
              <a:t>Statuette of lovers on</a:t>
            </a:r>
            <a:r>
              <a:rPr lang="en-US" dirty="0"/>
              <a:t> a</a:t>
            </a:r>
            <a:r>
              <a:rPr lang="x-none" dirty="0"/>
              <a:t> couch, </a:t>
            </a:r>
            <a:r>
              <a:rPr lang="en-US" dirty="0"/>
              <a:t>from </a:t>
            </a:r>
            <a:r>
              <a:rPr lang="x-none" dirty="0"/>
              <a:t>Myrina</a:t>
            </a:r>
            <a:r>
              <a:rPr lang="en-US" dirty="0"/>
              <a:t>, circa 100 </a:t>
            </a:r>
            <a:r>
              <a:rPr lang="x-none" dirty="0"/>
              <a:t>BC</a:t>
            </a:r>
          </a:p>
        </p:txBody>
      </p:sp>
      <p:sp>
        <p:nvSpPr>
          <p:cNvPr id="4" name="Text Placeholder 3"/>
          <p:cNvSpPr>
            <a:spLocks noGrp="1"/>
          </p:cNvSpPr>
          <p:nvPr>
            <p:ph type="body" sz="quarter" idx="12"/>
          </p:nvPr>
        </p:nvSpPr>
        <p:spPr/>
        <p:txBody>
          <a:bodyPr/>
          <a:lstStyle/>
          <a:p>
            <a:r>
              <a:rPr lang="en-US" dirty="0"/>
              <a:t>12:9</a:t>
            </a:r>
          </a:p>
        </p:txBody>
      </p:sp>
      <p:sp>
        <p:nvSpPr>
          <p:cNvPr id="2" name="Title 1"/>
          <p:cNvSpPr>
            <a:spLocks noGrp="1"/>
          </p:cNvSpPr>
          <p:nvPr>
            <p:ph type="title"/>
          </p:nvPr>
        </p:nvSpPr>
        <p:spPr/>
        <p:txBody>
          <a:bodyPr/>
          <a:lstStyle/>
          <a:p>
            <a:r>
              <a:rPr lang="en-US" dirty="0"/>
              <a:t>You have taken his wife to be your wife</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4009" y="3962400"/>
            <a:ext cx="429032" cy="441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94361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PCB size\Getty Villa\Assyrian reliefs\Relief of attack on enemy town, Assyrian, from central palace at Nimrud, 730-727 BC, tb100919408.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 killing enemy prisoners, from the central palace at Nimrud, 730–727 BC</a:t>
            </a:r>
          </a:p>
        </p:txBody>
      </p:sp>
      <p:sp>
        <p:nvSpPr>
          <p:cNvPr id="3" name="Text Placeholder 2"/>
          <p:cNvSpPr>
            <a:spLocks noGrp="1"/>
          </p:cNvSpPr>
          <p:nvPr>
            <p:ph type="body" sz="quarter" idx="12"/>
          </p:nvPr>
        </p:nvSpPr>
        <p:spPr/>
        <p:txBody>
          <a:bodyPr/>
          <a:lstStyle/>
          <a:p>
            <a:r>
              <a:rPr lang="en-US" dirty="0"/>
              <a:t>12:9</a:t>
            </a:r>
          </a:p>
        </p:txBody>
      </p:sp>
      <p:sp>
        <p:nvSpPr>
          <p:cNvPr id="4" name="Title 3"/>
          <p:cNvSpPr>
            <a:spLocks noGrp="1"/>
          </p:cNvSpPr>
          <p:nvPr>
            <p:ph type="title"/>
          </p:nvPr>
        </p:nvSpPr>
        <p:spPr/>
        <p:txBody>
          <a:bodyPr/>
          <a:lstStyle/>
          <a:p>
            <a:r>
              <a:rPr lang="en-US" dirty="0"/>
              <a:t>You have killed him with the sword of the Ammonites</a:t>
            </a:r>
          </a:p>
        </p:txBody>
      </p:sp>
    </p:spTree>
    <p:extLst>
      <p:ext uri="{BB962C8B-B14F-4D97-AF65-F5344CB8AC3E}">
        <p14:creationId xmlns:p14="http://schemas.microsoft.com/office/powerpoint/2010/main" val="2837191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Seals\Hebrew seal impression of Nathan son of Ahimelek, adr1805229246.jpg"/>
          <p:cNvPicPr>
            <a:picLocks noChangeAspect="1" noChangeArrowheads="1"/>
          </p:cNvPicPr>
          <p:nvPr/>
        </p:nvPicPr>
        <p:blipFill rotWithShape="1">
          <a:blip r:embed="rId3">
            <a:extLst>
              <a:ext uri="{28A0092B-C50C-407E-A947-70E740481C1C}">
                <a14:useLocalDpi xmlns:a14="http://schemas.microsoft.com/office/drawing/2010/main" val="0"/>
              </a:ext>
            </a:extLst>
          </a:blip>
          <a:srcRect t="1482" b="1482"/>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Seal impression reading “Belonging to Nathan (son of) Ahimelech,” circa 800 BC</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Then Yahweh sent Nathan to David</a:t>
            </a:r>
          </a:p>
        </p:txBody>
      </p:sp>
    </p:spTree>
    <p:extLst>
      <p:ext uri="{BB962C8B-B14F-4D97-AF65-F5344CB8AC3E}">
        <p14:creationId xmlns:p14="http://schemas.microsoft.com/office/powerpoint/2010/main" val="20441740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short sword, from an Iron Age tomb at Jebel al-</a:t>
            </a:r>
            <a:r>
              <a:rPr lang="en-US" dirty="0" err="1"/>
              <a:t>Buhais</a:t>
            </a:r>
            <a:r>
              <a:rPr lang="en-US" dirty="0"/>
              <a:t>, 1100–300 BC</a:t>
            </a:r>
          </a:p>
        </p:txBody>
      </p:sp>
      <p:sp>
        <p:nvSpPr>
          <p:cNvPr id="3" name="Text Placeholder 2"/>
          <p:cNvSpPr>
            <a:spLocks noGrp="1"/>
          </p:cNvSpPr>
          <p:nvPr>
            <p:ph type="body" sz="quarter" idx="12"/>
          </p:nvPr>
        </p:nvSpPr>
        <p:spPr/>
        <p:txBody>
          <a:bodyPr/>
          <a:lstStyle/>
          <a:p>
            <a:r>
              <a:rPr lang="en-US" dirty="0"/>
              <a:t>12:10</a:t>
            </a:r>
          </a:p>
        </p:txBody>
      </p:sp>
      <p:sp>
        <p:nvSpPr>
          <p:cNvPr id="4" name="Title 3"/>
          <p:cNvSpPr>
            <a:spLocks noGrp="1"/>
          </p:cNvSpPr>
          <p:nvPr>
            <p:ph type="title"/>
          </p:nvPr>
        </p:nvSpPr>
        <p:spPr/>
        <p:txBody>
          <a:bodyPr/>
          <a:lstStyle/>
          <a:p>
            <a:r>
              <a:rPr lang="en-US" dirty="0"/>
              <a:t>Now the sword shall never depart from your house, because you have despised me</a:t>
            </a:r>
          </a:p>
        </p:txBody>
      </p:sp>
      <p:pic>
        <p:nvPicPr>
          <p:cNvPr id="13314" name="Picture 2" descr="C:\Users\Kris\Documents\Bolen\04 0Adds 2012\61 UAE\Museums\Sharjah Museum\Bronze short sword, from Iron Age tomb at Jebel al-Buhais, 1100-300 BC, tb0502174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36625"/>
            <a:ext cx="9144000" cy="4983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93537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ris\Documents\Bolen\02 HVHL\44 Lebanon, Syria, and Jordan\Jordan, Yarmuk to Aqaba\El Azraq, Bedouin youth with long hair like Absalom, mat00214.jpg"/>
          <p:cNvPicPr>
            <a:picLocks noChangeAspect="1" noChangeArrowheads="1"/>
          </p:cNvPicPr>
          <p:nvPr/>
        </p:nvPicPr>
        <p:blipFill rotWithShape="1">
          <a:blip r:embed="rId3">
            <a:extLst>
              <a:ext uri="{28A0092B-C50C-407E-A947-70E740481C1C}">
                <a14:useLocalDpi xmlns:a14="http://schemas.microsoft.com/office/drawing/2010/main" val="0"/>
              </a:ext>
            </a:extLst>
          </a:blip>
          <a:srcRect t="14917"/>
          <a:stretch/>
        </p:blipFill>
        <p:spPr bwMode="auto">
          <a:xfrm>
            <a:off x="2166108" y="0"/>
            <a:ext cx="4811785"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Young Bedouin warrior, at El </a:t>
            </a:r>
            <a:r>
              <a:rPr lang="en-US" dirty="0" err="1"/>
              <a:t>Azraq</a:t>
            </a:r>
            <a:endParaRPr lang="en-US" dirty="0"/>
          </a:p>
        </p:txBody>
      </p:sp>
      <p:sp>
        <p:nvSpPr>
          <p:cNvPr id="3" name="Text Placeholder 2"/>
          <p:cNvSpPr>
            <a:spLocks noGrp="1"/>
          </p:cNvSpPr>
          <p:nvPr>
            <p:ph type="body" sz="quarter" idx="12"/>
          </p:nvPr>
        </p:nvSpPr>
        <p:spPr/>
        <p:txBody>
          <a:bodyPr/>
          <a:lstStyle/>
          <a:p>
            <a:r>
              <a:rPr lang="en-US" dirty="0"/>
              <a:t>12:11</a:t>
            </a:r>
          </a:p>
        </p:txBody>
      </p:sp>
      <p:sp>
        <p:nvSpPr>
          <p:cNvPr id="4" name="Title 3"/>
          <p:cNvSpPr>
            <a:spLocks noGrp="1"/>
          </p:cNvSpPr>
          <p:nvPr>
            <p:ph type="title"/>
          </p:nvPr>
        </p:nvSpPr>
        <p:spPr/>
        <p:txBody>
          <a:bodyPr/>
          <a:lstStyle/>
          <a:p>
            <a:r>
              <a:rPr lang="en-US" dirty="0"/>
              <a:t>I will raise up evil against you out of your own house</a:t>
            </a:r>
          </a:p>
        </p:txBody>
      </p:sp>
    </p:spTree>
    <p:extLst>
      <p:ext uri="{BB962C8B-B14F-4D97-AF65-F5344CB8AC3E}">
        <p14:creationId xmlns:p14="http://schemas.microsoft.com/office/powerpoint/2010/main" val="32019048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89358"/>
            <a:ext cx="9144001" cy="6629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Bedouin women</a:t>
            </a:r>
          </a:p>
        </p:txBody>
      </p:sp>
      <p:sp>
        <p:nvSpPr>
          <p:cNvPr id="3" name="Text Placeholder 2"/>
          <p:cNvSpPr>
            <a:spLocks noGrp="1"/>
          </p:cNvSpPr>
          <p:nvPr>
            <p:ph type="body" sz="quarter" idx="12"/>
          </p:nvPr>
        </p:nvSpPr>
        <p:spPr/>
        <p:txBody>
          <a:bodyPr/>
          <a:lstStyle/>
          <a:p>
            <a:r>
              <a:rPr lang="en-US" dirty="0"/>
              <a:t>12:11</a:t>
            </a:r>
          </a:p>
        </p:txBody>
      </p:sp>
      <p:sp>
        <p:nvSpPr>
          <p:cNvPr id="4" name="Title 3"/>
          <p:cNvSpPr>
            <a:spLocks noGrp="1"/>
          </p:cNvSpPr>
          <p:nvPr>
            <p:ph type="title"/>
          </p:nvPr>
        </p:nvSpPr>
        <p:spPr/>
        <p:txBody>
          <a:bodyPr/>
          <a:lstStyle/>
          <a:p>
            <a:r>
              <a:rPr lang="en-US" dirty="0"/>
              <a:t>I will give your wives to your companion, and he will lie with them in broad daylight</a:t>
            </a:r>
          </a:p>
        </p:txBody>
      </p:sp>
    </p:spTree>
    <p:extLst>
      <p:ext uri="{BB962C8B-B14F-4D97-AF65-F5344CB8AC3E}">
        <p14:creationId xmlns:p14="http://schemas.microsoft.com/office/powerpoint/2010/main" val="13867545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nrise over Old City, tb0904058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Sunrise over the Old City of Jerusalem</a:t>
            </a:r>
          </a:p>
        </p:txBody>
      </p:sp>
      <p:sp>
        <p:nvSpPr>
          <p:cNvPr id="3" name="Text Placeholder 2"/>
          <p:cNvSpPr>
            <a:spLocks noGrp="1"/>
          </p:cNvSpPr>
          <p:nvPr>
            <p:ph type="body" sz="quarter" idx="12"/>
          </p:nvPr>
        </p:nvSpPr>
        <p:spPr/>
        <p:txBody>
          <a:bodyPr/>
          <a:lstStyle/>
          <a:p>
            <a:r>
              <a:rPr lang="en-US" dirty="0"/>
              <a:t>12:12</a:t>
            </a:r>
          </a:p>
        </p:txBody>
      </p:sp>
      <p:sp>
        <p:nvSpPr>
          <p:cNvPr id="4" name="Title 3"/>
          <p:cNvSpPr>
            <a:spLocks noGrp="1"/>
          </p:cNvSpPr>
          <p:nvPr>
            <p:ph type="title"/>
          </p:nvPr>
        </p:nvSpPr>
        <p:spPr/>
        <p:txBody>
          <a:bodyPr/>
          <a:lstStyle/>
          <a:p>
            <a:r>
              <a:rPr lang="en-US" dirty="0"/>
              <a:t>You did this thing secretly, but I will do it before all Israel and in daylight</a:t>
            </a:r>
          </a:p>
        </p:txBody>
      </p:sp>
    </p:spTree>
    <p:extLst>
      <p:ext uri="{BB962C8B-B14F-4D97-AF65-F5344CB8AC3E}">
        <p14:creationId xmlns:p14="http://schemas.microsoft.com/office/powerpoint/2010/main" val="697964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artifact, building, brick, stone&#10;&#10;Description automatically generated">
            <a:extLst>
              <a:ext uri="{FF2B5EF4-FFF2-40B4-BE49-F238E27FC236}">
                <a16:creationId xmlns:a16="http://schemas.microsoft.com/office/drawing/2014/main" id="{4E450C72-3822-4D29-9153-B63A0D502E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p:cNvSpPr>
            <a:spLocks noGrp="1"/>
          </p:cNvSpPr>
          <p:nvPr>
            <p:ph type="body" sz="quarter" idx="10"/>
          </p:nvPr>
        </p:nvSpPr>
        <p:spPr/>
        <p:txBody>
          <a:bodyPr/>
          <a:lstStyle/>
          <a:p>
            <a:r>
              <a:rPr lang="en-US" dirty="0"/>
              <a:t>Bowing attendants, from Tell el-Amarna, reign of Akhenaten, circa 1350 BC</a:t>
            </a:r>
          </a:p>
        </p:txBody>
      </p:sp>
      <p:sp>
        <p:nvSpPr>
          <p:cNvPr id="3" name="Text Placeholder 2"/>
          <p:cNvSpPr>
            <a:spLocks noGrp="1"/>
          </p:cNvSpPr>
          <p:nvPr>
            <p:ph type="body" sz="quarter" idx="12"/>
          </p:nvPr>
        </p:nvSpPr>
        <p:spPr/>
        <p:txBody>
          <a:bodyPr/>
          <a:lstStyle/>
          <a:p>
            <a:r>
              <a:rPr lang="en-US" dirty="0"/>
              <a:t>12:13</a:t>
            </a:r>
          </a:p>
        </p:txBody>
      </p:sp>
      <p:sp>
        <p:nvSpPr>
          <p:cNvPr id="4" name="Title 3"/>
          <p:cNvSpPr>
            <a:spLocks noGrp="1"/>
          </p:cNvSpPr>
          <p:nvPr>
            <p:ph type="title"/>
          </p:nvPr>
        </p:nvSpPr>
        <p:spPr/>
        <p:txBody>
          <a:bodyPr/>
          <a:lstStyle/>
          <a:p>
            <a:r>
              <a:rPr lang="en-US" dirty="0"/>
              <a:t>Then David said to Nathan, “I have sinned against Yahweh”</a:t>
            </a:r>
          </a:p>
        </p:txBody>
      </p:sp>
    </p:spTree>
    <p:extLst>
      <p:ext uri="{BB962C8B-B14F-4D97-AF65-F5344CB8AC3E}">
        <p14:creationId xmlns:p14="http://schemas.microsoft.com/office/powerpoint/2010/main" val="24318795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urial inscription mentioning YHWH from Khirbet el-Qom, 8th c BC, tb032014433.jpg"/>
          <p:cNvPicPr>
            <a:picLocks noChangeAspect="1"/>
          </p:cNvPicPr>
          <p:nvPr/>
        </p:nvPicPr>
        <p:blipFill rotWithShape="1">
          <a:blip r:embed="rId3" cstate="print">
            <a:extLst>
              <a:ext uri="{28A0092B-C50C-407E-A947-70E740481C1C}">
                <a14:useLocalDpi xmlns:a14="http://schemas.microsoft.com/office/drawing/2010/main" val="0"/>
              </a:ext>
            </a:extLst>
          </a:blip>
          <a:srcRect t="-1" r="1123" b="487"/>
          <a:stretch/>
        </p:blipFill>
        <p:spPr>
          <a:xfrm>
            <a:off x="0" y="235982"/>
            <a:ext cx="9144000" cy="6469618"/>
          </a:xfrm>
          <a:prstGeom prst="rect">
            <a:avLst/>
          </a:prstGeom>
        </p:spPr>
      </p:pic>
      <p:sp>
        <p:nvSpPr>
          <p:cNvPr id="2" name="Text Placeholder 1"/>
          <p:cNvSpPr>
            <a:spLocks noGrp="1"/>
          </p:cNvSpPr>
          <p:nvPr>
            <p:ph type="body" sz="quarter" idx="10"/>
          </p:nvPr>
        </p:nvSpPr>
        <p:spPr/>
        <p:txBody>
          <a:bodyPr/>
          <a:lstStyle/>
          <a:p>
            <a:r>
              <a:rPr lang="en-US" dirty="0"/>
              <a:t>Limestone inscription mentioning “Yahweh,” from Khirbet el-Qom, 8th century BC</a:t>
            </a:r>
          </a:p>
        </p:txBody>
      </p:sp>
      <p:sp>
        <p:nvSpPr>
          <p:cNvPr id="3" name="Text Placeholder 2"/>
          <p:cNvSpPr>
            <a:spLocks noGrp="1"/>
          </p:cNvSpPr>
          <p:nvPr>
            <p:ph type="body" sz="quarter" idx="12"/>
          </p:nvPr>
        </p:nvSpPr>
        <p:spPr/>
        <p:txBody>
          <a:bodyPr/>
          <a:lstStyle/>
          <a:p>
            <a:r>
              <a:rPr lang="en-US" dirty="0"/>
              <a:t>12:13</a:t>
            </a:r>
          </a:p>
        </p:txBody>
      </p:sp>
      <p:sp>
        <p:nvSpPr>
          <p:cNvPr id="4" name="Title 3"/>
          <p:cNvSpPr>
            <a:spLocks noGrp="1"/>
          </p:cNvSpPr>
          <p:nvPr>
            <p:ph type="title"/>
          </p:nvPr>
        </p:nvSpPr>
        <p:spPr/>
        <p:txBody>
          <a:bodyPr/>
          <a:lstStyle/>
          <a:p>
            <a:r>
              <a:rPr lang="en-US" dirty="0"/>
              <a:t>And Nathan said to David, “Yahweh has taken away your sin; you shall not die”</a:t>
            </a:r>
          </a:p>
        </p:txBody>
      </p:sp>
    </p:spTree>
    <p:extLst>
      <p:ext uri="{BB962C8B-B14F-4D97-AF65-F5344CB8AC3E}">
        <p14:creationId xmlns:p14="http://schemas.microsoft.com/office/powerpoint/2010/main" val="23240027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mother and swaddled baby, mat05982.jpg"/>
          <p:cNvPicPr>
            <a:picLocks noChangeAspect="1"/>
          </p:cNvPicPr>
          <p:nvPr/>
        </p:nvPicPr>
        <p:blipFill rotWithShape="1">
          <a:blip r:embed="rId3">
            <a:extLst>
              <a:ext uri="{28A0092B-C50C-407E-A947-70E740481C1C}">
                <a14:useLocalDpi xmlns:a14="http://schemas.microsoft.com/office/drawing/2010/main" val="0"/>
              </a:ext>
            </a:extLst>
          </a:blip>
          <a:srcRect t="19995" b="11111"/>
          <a:stretch/>
        </p:blipFill>
        <p:spPr>
          <a:xfrm>
            <a:off x="1104900" y="0"/>
            <a:ext cx="6934200" cy="6553200"/>
          </a:xfrm>
          <a:prstGeom prst="rect">
            <a:avLst/>
          </a:prstGeom>
        </p:spPr>
      </p:pic>
      <p:sp>
        <p:nvSpPr>
          <p:cNvPr id="2" name="Text Placeholder 1"/>
          <p:cNvSpPr>
            <a:spLocks noGrp="1"/>
          </p:cNvSpPr>
          <p:nvPr>
            <p:ph type="body" sz="quarter" idx="10"/>
          </p:nvPr>
        </p:nvSpPr>
        <p:spPr/>
        <p:txBody>
          <a:bodyPr/>
          <a:lstStyle/>
          <a:p>
            <a:r>
              <a:rPr lang="en-US" dirty="0"/>
              <a:t>Bedouin mother and her swaddled baby</a:t>
            </a:r>
          </a:p>
        </p:txBody>
      </p:sp>
      <p:sp>
        <p:nvSpPr>
          <p:cNvPr id="3" name="Text Placeholder 2"/>
          <p:cNvSpPr>
            <a:spLocks noGrp="1"/>
          </p:cNvSpPr>
          <p:nvPr>
            <p:ph type="body" sz="quarter" idx="12"/>
          </p:nvPr>
        </p:nvSpPr>
        <p:spPr/>
        <p:txBody>
          <a:bodyPr/>
          <a:lstStyle/>
          <a:p>
            <a:r>
              <a:rPr lang="en-US" dirty="0"/>
              <a:t>12:14</a:t>
            </a:r>
          </a:p>
        </p:txBody>
      </p:sp>
      <p:sp>
        <p:nvSpPr>
          <p:cNvPr id="4" name="Title 3"/>
          <p:cNvSpPr>
            <a:spLocks noGrp="1"/>
          </p:cNvSpPr>
          <p:nvPr>
            <p:ph type="title"/>
          </p:nvPr>
        </p:nvSpPr>
        <p:spPr/>
        <p:txBody>
          <a:bodyPr/>
          <a:lstStyle/>
          <a:p>
            <a:r>
              <a:rPr lang="en-US" dirty="0"/>
              <a:t>However . . . the child that is born to you will surely die</a:t>
            </a:r>
          </a:p>
        </p:txBody>
      </p:sp>
    </p:spTree>
    <p:extLst>
      <p:ext uri="{BB962C8B-B14F-4D97-AF65-F5344CB8AC3E}">
        <p14:creationId xmlns:p14="http://schemas.microsoft.com/office/powerpoint/2010/main" val="5848845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oman with child on road, mat06319.jpg"/>
          <p:cNvPicPr>
            <a:picLocks noChangeAspect="1"/>
          </p:cNvPicPr>
          <p:nvPr/>
        </p:nvPicPr>
        <p:blipFill rotWithShape="1">
          <a:blip r:embed="rId3">
            <a:extLst>
              <a:ext uri="{28A0092B-C50C-407E-A947-70E740481C1C}">
                <a14:useLocalDpi xmlns:a14="http://schemas.microsoft.com/office/drawing/2010/main" val="0"/>
              </a:ext>
            </a:extLst>
          </a:blip>
          <a:srcRect b="5328"/>
          <a:stretch/>
        </p:blipFill>
        <p:spPr>
          <a:xfrm>
            <a:off x="1247013" y="0"/>
            <a:ext cx="6649974" cy="6858000"/>
          </a:xfrm>
          <a:prstGeom prst="rect">
            <a:avLst/>
          </a:prstGeom>
        </p:spPr>
      </p:pic>
      <p:sp>
        <p:nvSpPr>
          <p:cNvPr id="2" name="Text Placeholder 1"/>
          <p:cNvSpPr>
            <a:spLocks noGrp="1"/>
          </p:cNvSpPr>
          <p:nvPr>
            <p:ph type="body" sz="quarter" idx="10"/>
          </p:nvPr>
        </p:nvSpPr>
        <p:spPr/>
        <p:txBody>
          <a:bodyPr/>
          <a:lstStyle/>
          <a:p>
            <a:r>
              <a:rPr lang="en-US" dirty="0"/>
              <a:t>Woman with her child</a:t>
            </a:r>
          </a:p>
        </p:txBody>
      </p:sp>
      <p:sp>
        <p:nvSpPr>
          <p:cNvPr id="3" name="Text Placeholder 2"/>
          <p:cNvSpPr>
            <a:spLocks noGrp="1"/>
          </p:cNvSpPr>
          <p:nvPr>
            <p:ph type="body" sz="quarter" idx="12"/>
          </p:nvPr>
        </p:nvSpPr>
        <p:spPr/>
        <p:txBody>
          <a:bodyPr/>
          <a:lstStyle/>
          <a:p>
            <a:r>
              <a:rPr lang="en-US" dirty="0"/>
              <a:t>12:15</a:t>
            </a:r>
          </a:p>
        </p:txBody>
      </p:sp>
      <p:sp>
        <p:nvSpPr>
          <p:cNvPr id="4" name="Title 3"/>
          <p:cNvSpPr>
            <a:spLocks noGrp="1"/>
          </p:cNvSpPr>
          <p:nvPr>
            <p:ph type="title"/>
          </p:nvPr>
        </p:nvSpPr>
        <p:spPr/>
        <p:txBody>
          <a:bodyPr/>
          <a:lstStyle/>
          <a:p>
            <a:r>
              <a:rPr lang="en-US" dirty="0"/>
              <a:t>Then Yahweh struck the child that Uriah’s wife had borne to David, and he became very sick</a:t>
            </a:r>
          </a:p>
        </p:txBody>
      </p:sp>
    </p:spTree>
    <p:extLst>
      <p:ext uri="{BB962C8B-B14F-4D97-AF65-F5344CB8AC3E}">
        <p14:creationId xmlns:p14="http://schemas.microsoft.com/office/powerpoint/2010/main" val="14216586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Statue of prostrate Egyptian governors, Middle Kingdom (circa 2055–1650 BC)</a:t>
            </a:r>
          </a:p>
        </p:txBody>
      </p:sp>
      <p:sp>
        <p:nvSpPr>
          <p:cNvPr id="3" name="Text Placeholder 2"/>
          <p:cNvSpPr>
            <a:spLocks noGrp="1"/>
          </p:cNvSpPr>
          <p:nvPr>
            <p:ph type="body" sz="quarter" idx="12"/>
          </p:nvPr>
        </p:nvSpPr>
        <p:spPr/>
        <p:txBody>
          <a:bodyPr/>
          <a:lstStyle/>
          <a:p>
            <a:r>
              <a:rPr lang="en-US" dirty="0"/>
              <a:t>12:16</a:t>
            </a:r>
          </a:p>
        </p:txBody>
      </p:sp>
      <p:sp>
        <p:nvSpPr>
          <p:cNvPr id="4" name="Title 3"/>
          <p:cNvSpPr>
            <a:spLocks noGrp="1"/>
          </p:cNvSpPr>
          <p:nvPr>
            <p:ph type="title"/>
          </p:nvPr>
        </p:nvSpPr>
        <p:spPr/>
        <p:txBody>
          <a:bodyPr/>
          <a:lstStyle/>
          <a:p>
            <a:r>
              <a:rPr lang="en-US" dirty="0"/>
              <a:t>David sought God for the child. And David fasted and went in and lay all night on the ground</a:t>
            </a:r>
          </a:p>
        </p:txBody>
      </p:sp>
      <p:pic>
        <p:nvPicPr>
          <p:cNvPr id="5" name="Picture 4" descr="Egyptian governors prostrate with third figure removed, quartzite, Middle Kingdom, 12th-13th dynasty, adr1311203325.jpg"/>
          <p:cNvPicPr>
            <a:picLocks noChangeAspect="1"/>
          </p:cNvPicPr>
          <p:nvPr/>
        </p:nvPicPr>
        <p:blipFill rotWithShape="1">
          <a:blip r:embed="rId3" cstate="print">
            <a:extLst>
              <a:ext uri="{28A0092B-C50C-407E-A947-70E740481C1C}">
                <a14:useLocalDpi xmlns:a14="http://schemas.microsoft.com/office/drawing/2010/main" val="0"/>
              </a:ext>
            </a:extLst>
          </a:blip>
          <a:srcRect b="5623"/>
          <a:stretch/>
        </p:blipFill>
        <p:spPr>
          <a:xfrm>
            <a:off x="0" y="1016974"/>
            <a:ext cx="9144000" cy="4824053"/>
          </a:xfrm>
          <a:prstGeom prst="rect">
            <a:avLst/>
          </a:prstGeom>
        </p:spPr>
      </p:pic>
    </p:spTree>
    <p:extLst>
      <p:ext uri="{BB962C8B-B14F-4D97-AF65-F5344CB8AC3E}">
        <p14:creationId xmlns:p14="http://schemas.microsoft.com/office/powerpoint/2010/main" val="6514975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itting, old, standing, table&#10;&#10;Description automatically generated">
            <a:extLst>
              <a:ext uri="{FF2B5EF4-FFF2-40B4-BE49-F238E27FC236}">
                <a16:creationId xmlns:a16="http://schemas.microsoft.com/office/drawing/2014/main" id="{DA84D226-7B68-4019-93A0-5B5FDD4DEE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Men bowing before Shalmaneser III, on the bronze gate bands at Balawat, 9th century BC </a:t>
            </a:r>
          </a:p>
        </p:txBody>
      </p:sp>
      <p:sp>
        <p:nvSpPr>
          <p:cNvPr id="3" name="Text Placeholder 2"/>
          <p:cNvSpPr>
            <a:spLocks noGrp="1"/>
          </p:cNvSpPr>
          <p:nvPr>
            <p:ph type="body" sz="quarter" idx="12"/>
          </p:nvPr>
        </p:nvSpPr>
        <p:spPr/>
        <p:txBody>
          <a:bodyPr/>
          <a:lstStyle/>
          <a:p>
            <a:r>
              <a:rPr lang="en-US" dirty="0"/>
              <a:t>12:17</a:t>
            </a:r>
          </a:p>
        </p:txBody>
      </p:sp>
      <p:sp>
        <p:nvSpPr>
          <p:cNvPr id="4" name="Title 3"/>
          <p:cNvSpPr>
            <a:spLocks noGrp="1"/>
          </p:cNvSpPr>
          <p:nvPr>
            <p:ph type="title"/>
          </p:nvPr>
        </p:nvSpPr>
        <p:spPr/>
        <p:txBody>
          <a:bodyPr/>
          <a:lstStyle/>
          <a:p>
            <a:r>
              <a:rPr lang="en-US" dirty="0"/>
              <a:t>Then the elders of his house tried to raise him up from the ground, but he was unwilling</a:t>
            </a:r>
          </a:p>
        </p:txBody>
      </p:sp>
    </p:spTree>
    <p:extLst>
      <p:ext uri="{BB962C8B-B14F-4D97-AF65-F5344CB8AC3E}">
        <p14:creationId xmlns:p14="http://schemas.microsoft.com/office/powerpoint/2010/main" val="4142219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1"/>
            <a:ext cx="9144000" cy="6858001"/>
            <a:chOff x="0" y="-1"/>
            <a:chExt cx="9144000" cy="6858001"/>
          </a:xfrm>
        </p:grpSpPr>
        <p:pic>
          <p:nvPicPr>
            <p:cNvPr id="3074" name="Picture 2" descr="C:\Users\Kris\Documents\Bolen\PCB size\Seals\Hebrew seal impression of Nathan son of Ahimelek, adr1805229246.jpg"/>
            <p:cNvPicPr>
              <a:picLocks noChangeAspect="1" noChangeArrowheads="1"/>
            </p:cNvPicPr>
            <p:nvPr/>
          </p:nvPicPr>
          <p:blipFill rotWithShape="1">
            <a:blip r:embed="rId3">
              <a:extLst>
                <a:ext uri="{28A0092B-C50C-407E-A947-70E740481C1C}">
                  <a14:useLocalDpi xmlns:a14="http://schemas.microsoft.com/office/drawing/2010/main" val="0"/>
                </a:ext>
              </a:extLst>
            </a:blip>
            <a:srcRect t="1482" b="1482"/>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6" name="Freeform 5"/>
            <p:cNvSpPr/>
            <p:nvPr/>
          </p:nvSpPr>
          <p:spPr>
            <a:xfrm>
              <a:off x="4810125" y="3038476"/>
              <a:ext cx="273844" cy="332090"/>
            </a:xfrm>
            <a:custGeom>
              <a:avLst/>
              <a:gdLst>
                <a:gd name="connsiteX0" fmla="*/ 114300 w 285750"/>
                <a:gd name="connsiteY0" fmla="*/ 0 h 326231"/>
                <a:gd name="connsiteX1" fmla="*/ 90487 w 285750"/>
                <a:gd name="connsiteY1" fmla="*/ 83344 h 326231"/>
                <a:gd name="connsiteX2" fmla="*/ 261937 w 285750"/>
                <a:gd name="connsiteY2" fmla="*/ 69056 h 326231"/>
                <a:gd name="connsiteX3" fmla="*/ 285750 w 285750"/>
                <a:gd name="connsiteY3" fmla="*/ 21431 h 326231"/>
                <a:gd name="connsiteX4" fmla="*/ 109537 w 285750"/>
                <a:gd name="connsiteY4" fmla="*/ 326231 h 326231"/>
                <a:gd name="connsiteX5" fmla="*/ 0 w 285750"/>
                <a:gd name="connsiteY5" fmla="*/ 314325 h 326231"/>
                <a:gd name="connsiteX0" fmla="*/ 114300 w 285750"/>
                <a:gd name="connsiteY0" fmla="*/ 0 h 332296"/>
                <a:gd name="connsiteX1" fmla="*/ 90487 w 285750"/>
                <a:gd name="connsiteY1" fmla="*/ 83344 h 332296"/>
                <a:gd name="connsiteX2" fmla="*/ 261937 w 285750"/>
                <a:gd name="connsiteY2" fmla="*/ 69056 h 332296"/>
                <a:gd name="connsiteX3" fmla="*/ 285750 w 285750"/>
                <a:gd name="connsiteY3" fmla="*/ 21431 h 332296"/>
                <a:gd name="connsiteX4" fmla="*/ 109537 w 285750"/>
                <a:gd name="connsiteY4" fmla="*/ 326231 h 332296"/>
                <a:gd name="connsiteX5" fmla="*/ 0 w 285750"/>
                <a:gd name="connsiteY5" fmla="*/ 314325 h 332296"/>
                <a:gd name="connsiteX0" fmla="*/ 102394 w 273844"/>
                <a:gd name="connsiteY0" fmla="*/ 0 h 330647"/>
                <a:gd name="connsiteX1" fmla="*/ 78581 w 273844"/>
                <a:gd name="connsiteY1" fmla="*/ 83344 h 330647"/>
                <a:gd name="connsiteX2" fmla="*/ 250031 w 273844"/>
                <a:gd name="connsiteY2" fmla="*/ 69056 h 330647"/>
                <a:gd name="connsiteX3" fmla="*/ 273844 w 273844"/>
                <a:gd name="connsiteY3" fmla="*/ 21431 h 330647"/>
                <a:gd name="connsiteX4" fmla="*/ 97631 w 273844"/>
                <a:gd name="connsiteY4" fmla="*/ 326231 h 330647"/>
                <a:gd name="connsiteX5" fmla="*/ 0 w 273844"/>
                <a:gd name="connsiteY5" fmla="*/ 300037 h 330647"/>
                <a:gd name="connsiteX0" fmla="*/ 102394 w 273844"/>
                <a:gd name="connsiteY0" fmla="*/ 0 h 332090"/>
                <a:gd name="connsiteX1" fmla="*/ 78581 w 273844"/>
                <a:gd name="connsiteY1" fmla="*/ 83344 h 332090"/>
                <a:gd name="connsiteX2" fmla="*/ 250031 w 273844"/>
                <a:gd name="connsiteY2" fmla="*/ 69056 h 332090"/>
                <a:gd name="connsiteX3" fmla="*/ 273844 w 273844"/>
                <a:gd name="connsiteY3" fmla="*/ 21431 h 332090"/>
                <a:gd name="connsiteX4" fmla="*/ 97631 w 273844"/>
                <a:gd name="connsiteY4" fmla="*/ 326231 h 332090"/>
                <a:gd name="connsiteX5" fmla="*/ 0 w 273844"/>
                <a:gd name="connsiteY5" fmla="*/ 300037 h 33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844" h="332090">
                  <a:moveTo>
                    <a:pt x="102394" y="0"/>
                  </a:moveTo>
                  <a:lnTo>
                    <a:pt x="78581" y="83344"/>
                  </a:lnTo>
                  <a:lnTo>
                    <a:pt x="250031" y="69056"/>
                  </a:lnTo>
                  <a:lnTo>
                    <a:pt x="273844" y="21431"/>
                  </a:lnTo>
                  <a:lnTo>
                    <a:pt x="97631" y="326231"/>
                  </a:lnTo>
                  <a:cubicBezTo>
                    <a:pt x="65881" y="343694"/>
                    <a:pt x="15081" y="318294"/>
                    <a:pt x="0" y="300037"/>
                  </a:cubicBezTo>
                </a:path>
              </a:pathLst>
            </a:custGeom>
            <a:noFill/>
            <a:ln w="19050"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541044" y="3043238"/>
              <a:ext cx="240506" cy="214312"/>
            </a:xfrm>
            <a:custGeom>
              <a:avLst/>
              <a:gdLst>
                <a:gd name="connsiteX0" fmla="*/ 111919 w 240506"/>
                <a:gd name="connsiteY0" fmla="*/ 0 h 214312"/>
                <a:gd name="connsiteX1" fmla="*/ 164306 w 240506"/>
                <a:gd name="connsiteY1" fmla="*/ 214312 h 214312"/>
                <a:gd name="connsiteX2" fmla="*/ 138112 w 240506"/>
                <a:gd name="connsiteY2" fmla="*/ 97631 h 214312"/>
                <a:gd name="connsiteX3" fmla="*/ 240506 w 240506"/>
                <a:gd name="connsiteY3" fmla="*/ 64293 h 214312"/>
                <a:gd name="connsiteX4" fmla="*/ 0 w 240506"/>
                <a:gd name="connsiteY4" fmla="*/ 150018 h 2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506" h="214312">
                  <a:moveTo>
                    <a:pt x="111919" y="0"/>
                  </a:moveTo>
                  <a:lnTo>
                    <a:pt x="164306" y="214312"/>
                  </a:lnTo>
                  <a:lnTo>
                    <a:pt x="138112" y="97631"/>
                  </a:lnTo>
                  <a:lnTo>
                    <a:pt x="240506" y="64293"/>
                  </a:lnTo>
                  <a:lnTo>
                    <a:pt x="0" y="150018"/>
                  </a:lnTo>
                </a:path>
              </a:pathLst>
            </a:custGeom>
            <a:noFill/>
            <a:ln w="19050"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281488" y="3000376"/>
              <a:ext cx="309562" cy="304554"/>
            </a:xfrm>
            <a:custGeom>
              <a:avLst/>
              <a:gdLst>
                <a:gd name="connsiteX0" fmla="*/ 0 w 309562"/>
                <a:gd name="connsiteY0" fmla="*/ 245269 h 302419"/>
                <a:gd name="connsiteX1" fmla="*/ 128587 w 309562"/>
                <a:gd name="connsiteY1" fmla="*/ 302419 h 302419"/>
                <a:gd name="connsiteX2" fmla="*/ 309562 w 309562"/>
                <a:gd name="connsiteY2" fmla="*/ 4763 h 302419"/>
                <a:gd name="connsiteX3" fmla="*/ 266700 w 309562"/>
                <a:gd name="connsiteY3" fmla="*/ 78581 h 302419"/>
                <a:gd name="connsiteX4" fmla="*/ 66675 w 309562"/>
                <a:gd name="connsiteY4" fmla="*/ 92869 h 302419"/>
                <a:gd name="connsiteX5" fmla="*/ 104775 w 309562"/>
                <a:gd name="connsiteY5" fmla="*/ 0 h 302419"/>
                <a:gd name="connsiteX0" fmla="*/ 0 w 309562"/>
                <a:gd name="connsiteY0" fmla="*/ 245269 h 304229"/>
                <a:gd name="connsiteX1" fmla="*/ 128587 w 309562"/>
                <a:gd name="connsiteY1" fmla="*/ 302419 h 304229"/>
                <a:gd name="connsiteX2" fmla="*/ 309562 w 309562"/>
                <a:gd name="connsiteY2" fmla="*/ 4763 h 304229"/>
                <a:gd name="connsiteX3" fmla="*/ 266700 w 309562"/>
                <a:gd name="connsiteY3" fmla="*/ 78581 h 304229"/>
                <a:gd name="connsiteX4" fmla="*/ 66675 w 309562"/>
                <a:gd name="connsiteY4" fmla="*/ 92869 h 304229"/>
                <a:gd name="connsiteX5" fmla="*/ 104775 w 309562"/>
                <a:gd name="connsiteY5" fmla="*/ 0 h 304229"/>
                <a:gd name="connsiteX0" fmla="*/ 0 w 309562"/>
                <a:gd name="connsiteY0" fmla="*/ 245269 h 304554"/>
                <a:gd name="connsiteX1" fmla="*/ 128587 w 309562"/>
                <a:gd name="connsiteY1" fmla="*/ 302419 h 304554"/>
                <a:gd name="connsiteX2" fmla="*/ 309562 w 309562"/>
                <a:gd name="connsiteY2" fmla="*/ 4763 h 304554"/>
                <a:gd name="connsiteX3" fmla="*/ 266700 w 309562"/>
                <a:gd name="connsiteY3" fmla="*/ 78581 h 304554"/>
                <a:gd name="connsiteX4" fmla="*/ 66675 w 309562"/>
                <a:gd name="connsiteY4" fmla="*/ 92869 h 304554"/>
                <a:gd name="connsiteX5" fmla="*/ 104775 w 309562"/>
                <a:gd name="connsiteY5" fmla="*/ 0 h 304554"/>
                <a:gd name="connsiteX0" fmla="*/ 0 w 309562"/>
                <a:gd name="connsiteY0" fmla="*/ 245269 h 304554"/>
                <a:gd name="connsiteX1" fmla="*/ 128587 w 309562"/>
                <a:gd name="connsiteY1" fmla="*/ 302419 h 304554"/>
                <a:gd name="connsiteX2" fmla="*/ 309562 w 309562"/>
                <a:gd name="connsiteY2" fmla="*/ 4763 h 304554"/>
                <a:gd name="connsiteX3" fmla="*/ 266700 w 309562"/>
                <a:gd name="connsiteY3" fmla="*/ 78581 h 304554"/>
                <a:gd name="connsiteX4" fmla="*/ 66675 w 309562"/>
                <a:gd name="connsiteY4" fmla="*/ 92869 h 304554"/>
                <a:gd name="connsiteX5" fmla="*/ 104775 w 309562"/>
                <a:gd name="connsiteY5" fmla="*/ 0 h 30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562" h="304554">
                  <a:moveTo>
                    <a:pt x="0" y="245269"/>
                  </a:moveTo>
                  <a:cubicBezTo>
                    <a:pt x="35719" y="273844"/>
                    <a:pt x="104775" y="314325"/>
                    <a:pt x="128587" y="302419"/>
                  </a:cubicBezTo>
                  <a:cubicBezTo>
                    <a:pt x="157956" y="262731"/>
                    <a:pt x="249237" y="103982"/>
                    <a:pt x="309562" y="4763"/>
                  </a:cubicBezTo>
                  <a:lnTo>
                    <a:pt x="266700" y="78581"/>
                  </a:lnTo>
                  <a:lnTo>
                    <a:pt x="66675" y="92869"/>
                  </a:lnTo>
                  <a:lnTo>
                    <a:pt x="104775" y="0"/>
                  </a:lnTo>
                </a:path>
              </a:pathLst>
            </a:custGeom>
            <a:noFill/>
            <a:ln w="19050"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114611" y="3026569"/>
              <a:ext cx="164620" cy="238125"/>
            </a:xfrm>
            <a:custGeom>
              <a:avLst/>
              <a:gdLst>
                <a:gd name="connsiteX0" fmla="*/ 171450 w 171450"/>
                <a:gd name="connsiteY0" fmla="*/ 0 h 238125"/>
                <a:gd name="connsiteX1" fmla="*/ 0 w 171450"/>
                <a:gd name="connsiteY1" fmla="*/ 211931 h 238125"/>
                <a:gd name="connsiteX2" fmla="*/ 85725 w 171450"/>
                <a:gd name="connsiteY2" fmla="*/ 238125 h 238125"/>
                <a:gd name="connsiteX3" fmla="*/ 154782 w 171450"/>
                <a:gd name="connsiteY3" fmla="*/ 173831 h 238125"/>
                <a:gd name="connsiteX0" fmla="*/ 171450 w 171450"/>
                <a:gd name="connsiteY0" fmla="*/ 0 h 238125"/>
                <a:gd name="connsiteX1" fmla="*/ 0 w 171450"/>
                <a:gd name="connsiteY1" fmla="*/ 211931 h 238125"/>
                <a:gd name="connsiteX2" fmla="*/ 85725 w 171450"/>
                <a:gd name="connsiteY2" fmla="*/ 238125 h 238125"/>
                <a:gd name="connsiteX3" fmla="*/ 154782 w 171450"/>
                <a:gd name="connsiteY3" fmla="*/ 173831 h 238125"/>
                <a:gd name="connsiteX0" fmla="*/ 171450 w 171450"/>
                <a:gd name="connsiteY0" fmla="*/ 0 h 238125"/>
                <a:gd name="connsiteX1" fmla="*/ 0 w 171450"/>
                <a:gd name="connsiteY1" fmla="*/ 200025 h 238125"/>
                <a:gd name="connsiteX2" fmla="*/ 85725 w 171450"/>
                <a:gd name="connsiteY2" fmla="*/ 238125 h 238125"/>
                <a:gd name="connsiteX3" fmla="*/ 154782 w 171450"/>
                <a:gd name="connsiteY3" fmla="*/ 173831 h 238125"/>
                <a:gd name="connsiteX0" fmla="*/ 172373 w 172373"/>
                <a:gd name="connsiteY0" fmla="*/ 0 h 238125"/>
                <a:gd name="connsiteX1" fmla="*/ 923 w 172373"/>
                <a:gd name="connsiteY1" fmla="*/ 200025 h 238125"/>
                <a:gd name="connsiteX2" fmla="*/ 86648 w 172373"/>
                <a:gd name="connsiteY2" fmla="*/ 238125 h 238125"/>
                <a:gd name="connsiteX3" fmla="*/ 155705 w 172373"/>
                <a:gd name="connsiteY3" fmla="*/ 173831 h 238125"/>
                <a:gd name="connsiteX0" fmla="*/ 171450 w 171450"/>
                <a:gd name="connsiteY0" fmla="*/ 0 h 238125"/>
                <a:gd name="connsiteX1" fmla="*/ 0 w 171450"/>
                <a:gd name="connsiteY1" fmla="*/ 200025 h 238125"/>
                <a:gd name="connsiteX2" fmla="*/ 85725 w 171450"/>
                <a:gd name="connsiteY2" fmla="*/ 238125 h 238125"/>
                <a:gd name="connsiteX3" fmla="*/ 154782 w 171450"/>
                <a:gd name="connsiteY3" fmla="*/ 173831 h 238125"/>
                <a:gd name="connsiteX0" fmla="*/ 171450 w 171450"/>
                <a:gd name="connsiteY0" fmla="*/ 0 h 238125"/>
                <a:gd name="connsiteX1" fmla="*/ 0 w 171450"/>
                <a:gd name="connsiteY1" fmla="*/ 200025 h 238125"/>
                <a:gd name="connsiteX2" fmla="*/ 85725 w 171450"/>
                <a:gd name="connsiteY2" fmla="*/ 238125 h 238125"/>
                <a:gd name="connsiteX3" fmla="*/ 154782 w 171450"/>
                <a:gd name="connsiteY3" fmla="*/ 173831 h 238125"/>
                <a:gd name="connsiteX0" fmla="*/ 164307 w 164307"/>
                <a:gd name="connsiteY0" fmla="*/ 0 h 238125"/>
                <a:gd name="connsiteX1" fmla="*/ 0 w 164307"/>
                <a:gd name="connsiteY1" fmla="*/ 207168 h 238125"/>
                <a:gd name="connsiteX2" fmla="*/ 78582 w 164307"/>
                <a:gd name="connsiteY2" fmla="*/ 238125 h 238125"/>
                <a:gd name="connsiteX3" fmla="*/ 147639 w 164307"/>
                <a:gd name="connsiteY3" fmla="*/ 173831 h 238125"/>
                <a:gd name="connsiteX0" fmla="*/ 164620 w 164620"/>
                <a:gd name="connsiteY0" fmla="*/ 0 h 238125"/>
                <a:gd name="connsiteX1" fmla="*/ 313 w 164620"/>
                <a:gd name="connsiteY1" fmla="*/ 207168 h 238125"/>
                <a:gd name="connsiteX2" fmla="*/ 78895 w 164620"/>
                <a:gd name="connsiteY2" fmla="*/ 238125 h 238125"/>
                <a:gd name="connsiteX3" fmla="*/ 147952 w 164620"/>
                <a:gd name="connsiteY3" fmla="*/ 173831 h 238125"/>
              </a:gdLst>
              <a:ahLst/>
              <a:cxnLst>
                <a:cxn ang="0">
                  <a:pos x="connsiteX0" y="connsiteY0"/>
                </a:cxn>
                <a:cxn ang="0">
                  <a:pos x="connsiteX1" y="connsiteY1"/>
                </a:cxn>
                <a:cxn ang="0">
                  <a:pos x="connsiteX2" y="connsiteY2"/>
                </a:cxn>
                <a:cxn ang="0">
                  <a:pos x="connsiteX3" y="connsiteY3"/>
                </a:cxn>
              </a:cxnLst>
              <a:rect l="l" t="t" r="r" b="b"/>
              <a:pathLst>
                <a:path w="164620" h="238125">
                  <a:moveTo>
                    <a:pt x="164620" y="0"/>
                  </a:moveTo>
                  <a:cubicBezTo>
                    <a:pt x="109851" y="69056"/>
                    <a:pt x="-6830" y="195262"/>
                    <a:pt x="313" y="207168"/>
                  </a:cubicBezTo>
                  <a:cubicBezTo>
                    <a:pt x="7457" y="227012"/>
                    <a:pt x="55083" y="232569"/>
                    <a:pt x="78895" y="238125"/>
                  </a:cubicBezTo>
                  <a:cubicBezTo>
                    <a:pt x="101914" y="230982"/>
                    <a:pt x="124933" y="195262"/>
                    <a:pt x="147952" y="173831"/>
                  </a:cubicBezTo>
                </a:path>
              </a:pathLst>
            </a:custGeom>
            <a:noFill/>
            <a:ln w="19050" cap="rnd">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076700" y="2947988"/>
              <a:ext cx="230981" cy="309562"/>
            </a:xfrm>
            <a:custGeom>
              <a:avLst/>
              <a:gdLst>
                <a:gd name="connsiteX0" fmla="*/ 0 w 230981"/>
                <a:gd name="connsiteY0" fmla="*/ 309562 h 309562"/>
                <a:gd name="connsiteX1" fmla="*/ 130969 w 230981"/>
                <a:gd name="connsiteY1" fmla="*/ 0 h 309562"/>
                <a:gd name="connsiteX2" fmla="*/ 109538 w 230981"/>
                <a:gd name="connsiteY2" fmla="*/ 59531 h 309562"/>
                <a:gd name="connsiteX3" fmla="*/ 230981 w 230981"/>
                <a:gd name="connsiteY3" fmla="*/ 64293 h 309562"/>
                <a:gd name="connsiteX4" fmla="*/ 19050 w 230981"/>
                <a:gd name="connsiteY4" fmla="*/ 61912 h 309562"/>
                <a:gd name="connsiteX5" fmla="*/ 109538 w 230981"/>
                <a:gd name="connsiteY5" fmla="*/ 64293 h 309562"/>
                <a:gd name="connsiteX6" fmla="*/ 69056 w 230981"/>
                <a:gd name="connsiteY6" fmla="*/ 145256 h 309562"/>
                <a:gd name="connsiteX7" fmla="*/ 190500 w 230981"/>
                <a:gd name="connsiteY7" fmla="*/ 150018 h 30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0981" h="309562">
                  <a:moveTo>
                    <a:pt x="0" y="309562"/>
                  </a:moveTo>
                  <a:lnTo>
                    <a:pt x="130969" y="0"/>
                  </a:lnTo>
                  <a:lnTo>
                    <a:pt x="109538" y="59531"/>
                  </a:lnTo>
                  <a:lnTo>
                    <a:pt x="230981" y="64293"/>
                  </a:lnTo>
                  <a:lnTo>
                    <a:pt x="19050" y="61912"/>
                  </a:lnTo>
                  <a:lnTo>
                    <a:pt x="109538" y="64293"/>
                  </a:lnTo>
                  <a:lnTo>
                    <a:pt x="69056" y="145256"/>
                  </a:lnTo>
                  <a:lnTo>
                    <a:pt x="190500" y="150018"/>
                  </a:lnTo>
                </a:path>
              </a:pathLst>
            </a:custGeom>
            <a:noFill/>
            <a:ln w="19050" cap="rnd">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3819525" y="2857500"/>
              <a:ext cx="185738" cy="364331"/>
            </a:xfrm>
            <a:custGeom>
              <a:avLst/>
              <a:gdLst>
                <a:gd name="connsiteX0" fmla="*/ 135731 w 185738"/>
                <a:gd name="connsiteY0" fmla="*/ 364331 h 364331"/>
                <a:gd name="connsiteX1" fmla="*/ 185738 w 185738"/>
                <a:gd name="connsiteY1" fmla="*/ 88106 h 364331"/>
                <a:gd name="connsiteX2" fmla="*/ 9525 w 185738"/>
                <a:gd name="connsiteY2" fmla="*/ 147638 h 364331"/>
                <a:gd name="connsiteX3" fmla="*/ 21431 w 185738"/>
                <a:gd name="connsiteY3" fmla="*/ 0 h 364331"/>
                <a:gd name="connsiteX4" fmla="*/ 0 w 185738"/>
                <a:gd name="connsiteY4" fmla="*/ 269081 h 364331"/>
                <a:gd name="connsiteX5" fmla="*/ 147638 w 185738"/>
                <a:gd name="connsiteY5" fmla="*/ 285750 h 364331"/>
                <a:gd name="connsiteX6" fmla="*/ 166688 w 185738"/>
                <a:gd name="connsiteY6" fmla="*/ 192881 h 364331"/>
                <a:gd name="connsiteX7" fmla="*/ 4763 w 185738"/>
                <a:gd name="connsiteY7" fmla="*/ 204788 h 36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738" h="364331">
                  <a:moveTo>
                    <a:pt x="135731" y="364331"/>
                  </a:moveTo>
                  <a:lnTo>
                    <a:pt x="185738" y="88106"/>
                  </a:lnTo>
                  <a:lnTo>
                    <a:pt x="9525" y="147638"/>
                  </a:lnTo>
                  <a:lnTo>
                    <a:pt x="21431" y="0"/>
                  </a:lnTo>
                  <a:lnTo>
                    <a:pt x="0" y="269081"/>
                  </a:lnTo>
                  <a:lnTo>
                    <a:pt x="147638" y="285750"/>
                  </a:lnTo>
                  <a:lnTo>
                    <a:pt x="166688" y="192881"/>
                  </a:lnTo>
                  <a:lnTo>
                    <a:pt x="4763" y="204788"/>
                  </a:lnTo>
                </a:path>
              </a:pathLst>
            </a:custGeom>
            <a:noFill/>
            <a:ln w="19050" cap="rnd">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4679156" y="3748088"/>
              <a:ext cx="366713" cy="329022"/>
            </a:xfrm>
            <a:custGeom>
              <a:avLst/>
              <a:gdLst>
                <a:gd name="connsiteX0" fmla="*/ 0 w 366713"/>
                <a:gd name="connsiteY0" fmla="*/ 283368 h 321468"/>
                <a:gd name="connsiteX1" fmla="*/ 161925 w 366713"/>
                <a:gd name="connsiteY1" fmla="*/ 321468 h 321468"/>
                <a:gd name="connsiteX2" fmla="*/ 283369 w 366713"/>
                <a:gd name="connsiteY2" fmla="*/ 207168 h 321468"/>
                <a:gd name="connsiteX3" fmla="*/ 366713 w 366713"/>
                <a:gd name="connsiteY3" fmla="*/ 35718 h 321468"/>
                <a:gd name="connsiteX4" fmla="*/ 288132 w 366713"/>
                <a:gd name="connsiteY4" fmla="*/ 185737 h 321468"/>
                <a:gd name="connsiteX5" fmla="*/ 159544 w 366713"/>
                <a:gd name="connsiteY5" fmla="*/ 192881 h 321468"/>
                <a:gd name="connsiteX6" fmla="*/ 261938 w 366713"/>
                <a:gd name="connsiteY6" fmla="*/ 38100 h 321468"/>
                <a:gd name="connsiteX7" fmla="*/ 159544 w 366713"/>
                <a:gd name="connsiteY7" fmla="*/ 190500 h 321468"/>
                <a:gd name="connsiteX8" fmla="*/ 85725 w 366713"/>
                <a:gd name="connsiteY8" fmla="*/ 150018 h 321468"/>
                <a:gd name="connsiteX9" fmla="*/ 197644 w 366713"/>
                <a:gd name="connsiteY9" fmla="*/ 0 h 321468"/>
                <a:gd name="connsiteX0" fmla="*/ 0 w 366713"/>
                <a:gd name="connsiteY0" fmla="*/ 283368 h 321468"/>
                <a:gd name="connsiteX1" fmla="*/ 161925 w 366713"/>
                <a:gd name="connsiteY1" fmla="*/ 321468 h 321468"/>
                <a:gd name="connsiteX2" fmla="*/ 283369 w 366713"/>
                <a:gd name="connsiteY2" fmla="*/ 207168 h 321468"/>
                <a:gd name="connsiteX3" fmla="*/ 366713 w 366713"/>
                <a:gd name="connsiteY3" fmla="*/ 35718 h 321468"/>
                <a:gd name="connsiteX4" fmla="*/ 288132 w 366713"/>
                <a:gd name="connsiteY4" fmla="*/ 185737 h 321468"/>
                <a:gd name="connsiteX5" fmla="*/ 159544 w 366713"/>
                <a:gd name="connsiteY5" fmla="*/ 192881 h 321468"/>
                <a:gd name="connsiteX6" fmla="*/ 261938 w 366713"/>
                <a:gd name="connsiteY6" fmla="*/ 38100 h 321468"/>
                <a:gd name="connsiteX7" fmla="*/ 159544 w 366713"/>
                <a:gd name="connsiteY7" fmla="*/ 190500 h 321468"/>
                <a:gd name="connsiteX8" fmla="*/ 85725 w 366713"/>
                <a:gd name="connsiteY8" fmla="*/ 150018 h 321468"/>
                <a:gd name="connsiteX9" fmla="*/ 197644 w 366713"/>
                <a:gd name="connsiteY9" fmla="*/ 0 h 321468"/>
                <a:gd name="connsiteX0" fmla="*/ 0 w 366713"/>
                <a:gd name="connsiteY0" fmla="*/ 283368 h 321468"/>
                <a:gd name="connsiteX1" fmla="*/ 161925 w 366713"/>
                <a:gd name="connsiteY1" fmla="*/ 321468 h 321468"/>
                <a:gd name="connsiteX2" fmla="*/ 283369 w 366713"/>
                <a:gd name="connsiteY2" fmla="*/ 207168 h 321468"/>
                <a:gd name="connsiteX3" fmla="*/ 366713 w 366713"/>
                <a:gd name="connsiteY3" fmla="*/ 35718 h 321468"/>
                <a:gd name="connsiteX4" fmla="*/ 288132 w 366713"/>
                <a:gd name="connsiteY4" fmla="*/ 185737 h 321468"/>
                <a:gd name="connsiteX5" fmla="*/ 159544 w 366713"/>
                <a:gd name="connsiteY5" fmla="*/ 192881 h 321468"/>
                <a:gd name="connsiteX6" fmla="*/ 261938 w 366713"/>
                <a:gd name="connsiteY6" fmla="*/ 38100 h 321468"/>
                <a:gd name="connsiteX7" fmla="*/ 159544 w 366713"/>
                <a:gd name="connsiteY7" fmla="*/ 190500 h 321468"/>
                <a:gd name="connsiteX8" fmla="*/ 85725 w 366713"/>
                <a:gd name="connsiteY8" fmla="*/ 150018 h 321468"/>
                <a:gd name="connsiteX9" fmla="*/ 197644 w 366713"/>
                <a:gd name="connsiteY9" fmla="*/ 0 h 321468"/>
                <a:gd name="connsiteX0" fmla="*/ 0 w 366713"/>
                <a:gd name="connsiteY0" fmla="*/ 283368 h 326714"/>
                <a:gd name="connsiteX1" fmla="*/ 161925 w 366713"/>
                <a:gd name="connsiteY1" fmla="*/ 321468 h 326714"/>
                <a:gd name="connsiteX2" fmla="*/ 283369 w 366713"/>
                <a:gd name="connsiteY2" fmla="*/ 207168 h 326714"/>
                <a:gd name="connsiteX3" fmla="*/ 366713 w 366713"/>
                <a:gd name="connsiteY3" fmla="*/ 35718 h 326714"/>
                <a:gd name="connsiteX4" fmla="*/ 288132 w 366713"/>
                <a:gd name="connsiteY4" fmla="*/ 185737 h 326714"/>
                <a:gd name="connsiteX5" fmla="*/ 159544 w 366713"/>
                <a:gd name="connsiteY5" fmla="*/ 192881 h 326714"/>
                <a:gd name="connsiteX6" fmla="*/ 261938 w 366713"/>
                <a:gd name="connsiteY6" fmla="*/ 38100 h 326714"/>
                <a:gd name="connsiteX7" fmla="*/ 159544 w 366713"/>
                <a:gd name="connsiteY7" fmla="*/ 190500 h 326714"/>
                <a:gd name="connsiteX8" fmla="*/ 85725 w 366713"/>
                <a:gd name="connsiteY8" fmla="*/ 150018 h 326714"/>
                <a:gd name="connsiteX9" fmla="*/ 197644 w 366713"/>
                <a:gd name="connsiteY9" fmla="*/ 0 h 326714"/>
                <a:gd name="connsiteX0" fmla="*/ 0 w 366713"/>
                <a:gd name="connsiteY0" fmla="*/ 283368 h 329022"/>
                <a:gd name="connsiteX1" fmla="*/ 161925 w 366713"/>
                <a:gd name="connsiteY1" fmla="*/ 321468 h 329022"/>
                <a:gd name="connsiteX2" fmla="*/ 283369 w 366713"/>
                <a:gd name="connsiteY2" fmla="*/ 207168 h 329022"/>
                <a:gd name="connsiteX3" fmla="*/ 366713 w 366713"/>
                <a:gd name="connsiteY3" fmla="*/ 35718 h 329022"/>
                <a:gd name="connsiteX4" fmla="*/ 288132 w 366713"/>
                <a:gd name="connsiteY4" fmla="*/ 185737 h 329022"/>
                <a:gd name="connsiteX5" fmla="*/ 159544 w 366713"/>
                <a:gd name="connsiteY5" fmla="*/ 192881 h 329022"/>
                <a:gd name="connsiteX6" fmla="*/ 261938 w 366713"/>
                <a:gd name="connsiteY6" fmla="*/ 38100 h 329022"/>
                <a:gd name="connsiteX7" fmla="*/ 159544 w 366713"/>
                <a:gd name="connsiteY7" fmla="*/ 190500 h 329022"/>
                <a:gd name="connsiteX8" fmla="*/ 85725 w 366713"/>
                <a:gd name="connsiteY8" fmla="*/ 150018 h 329022"/>
                <a:gd name="connsiteX9" fmla="*/ 197644 w 366713"/>
                <a:gd name="connsiteY9" fmla="*/ 0 h 329022"/>
                <a:gd name="connsiteX0" fmla="*/ 0 w 366713"/>
                <a:gd name="connsiteY0" fmla="*/ 283368 h 329022"/>
                <a:gd name="connsiteX1" fmla="*/ 161925 w 366713"/>
                <a:gd name="connsiteY1" fmla="*/ 321468 h 329022"/>
                <a:gd name="connsiteX2" fmla="*/ 283369 w 366713"/>
                <a:gd name="connsiteY2" fmla="*/ 207168 h 329022"/>
                <a:gd name="connsiteX3" fmla="*/ 366713 w 366713"/>
                <a:gd name="connsiteY3" fmla="*/ 35718 h 329022"/>
                <a:gd name="connsiteX4" fmla="*/ 288132 w 366713"/>
                <a:gd name="connsiteY4" fmla="*/ 185737 h 329022"/>
                <a:gd name="connsiteX5" fmla="*/ 159544 w 366713"/>
                <a:gd name="connsiteY5" fmla="*/ 192881 h 329022"/>
                <a:gd name="connsiteX6" fmla="*/ 261938 w 366713"/>
                <a:gd name="connsiteY6" fmla="*/ 38100 h 329022"/>
                <a:gd name="connsiteX7" fmla="*/ 159544 w 366713"/>
                <a:gd name="connsiteY7" fmla="*/ 190500 h 329022"/>
                <a:gd name="connsiteX8" fmla="*/ 85725 w 366713"/>
                <a:gd name="connsiteY8" fmla="*/ 150018 h 329022"/>
                <a:gd name="connsiteX9" fmla="*/ 197644 w 366713"/>
                <a:gd name="connsiteY9" fmla="*/ 0 h 329022"/>
                <a:gd name="connsiteX0" fmla="*/ 0 w 366713"/>
                <a:gd name="connsiteY0" fmla="*/ 283368 h 329022"/>
                <a:gd name="connsiteX1" fmla="*/ 161925 w 366713"/>
                <a:gd name="connsiteY1" fmla="*/ 321468 h 329022"/>
                <a:gd name="connsiteX2" fmla="*/ 283369 w 366713"/>
                <a:gd name="connsiteY2" fmla="*/ 207168 h 329022"/>
                <a:gd name="connsiteX3" fmla="*/ 366713 w 366713"/>
                <a:gd name="connsiteY3" fmla="*/ 35718 h 329022"/>
                <a:gd name="connsiteX4" fmla="*/ 288132 w 366713"/>
                <a:gd name="connsiteY4" fmla="*/ 185737 h 329022"/>
                <a:gd name="connsiteX5" fmla="*/ 159544 w 366713"/>
                <a:gd name="connsiteY5" fmla="*/ 192881 h 329022"/>
                <a:gd name="connsiteX6" fmla="*/ 261938 w 366713"/>
                <a:gd name="connsiteY6" fmla="*/ 38100 h 329022"/>
                <a:gd name="connsiteX7" fmla="*/ 159544 w 366713"/>
                <a:gd name="connsiteY7" fmla="*/ 190500 h 329022"/>
                <a:gd name="connsiteX8" fmla="*/ 85725 w 366713"/>
                <a:gd name="connsiteY8" fmla="*/ 150018 h 329022"/>
                <a:gd name="connsiteX9" fmla="*/ 197644 w 366713"/>
                <a:gd name="connsiteY9" fmla="*/ 0 h 329022"/>
                <a:gd name="connsiteX0" fmla="*/ 0 w 366713"/>
                <a:gd name="connsiteY0" fmla="*/ 283368 h 329022"/>
                <a:gd name="connsiteX1" fmla="*/ 161925 w 366713"/>
                <a:gd name="connsiteY1" fmla="*/ 321468 h 329022"/>
                <a:gd name="connsiteX2" fmla="*/ 283369 w 366713"/>
                <a:gd name="connsiteY2" fmla="*/ 207168 h 329022"/>
                <a:gd name="connsiteX3" fmla="*/ 366713 w 366713"/>
                <a:gd name="connsiteY3" fmla="*/ 35718 h 329022"/>
                <a:gd name="connsiteX4" fmla="*/ 288132 w 366713"/>
                <a:gd name="connsiteY4" fmla="*/ 185737 h 329022"/>
                <a:gd name="connsiteX5" fmla="*/ 159544 w 366713"/>
                <a:gd name="connsiteY5" fmla="*/ 192881 h 329022"/>
                <a:gd name="connsiteX6" fmla="*/ 261938 w 366713"/>
                <a:gd name="connsiteY6" fmla="*/ 38100 h 329022"/>
                <a:gd name="connsiteX7" fmla="*/ 142875 w 366713"/>
                <a:gd name="connsiteY7" fmla="*/ 178593 h 329022"/>
                <a:gd name="connsiteX8" fmla="*/ 85725 w 366713"/>
                <a:gd name="connsiteY8" fmla="*/ 150018 h 329022"/>
                <a:gd name="connsiteX9" fmla="*/ 197644 w 366713"/>
                <a:gd name="connsiteY9" fmla="*/ 0 h 329022"/>
                <a:gd name="connsiteX0" fmla="*/ 0 w 366713"/>
                <a:gd name="connsiteY0" fmla="*/ 283368 h 329022"/>
                <a:gd name="connsiteX1" fmla="*/ 161925 w 366713"/>
                <a:gd name="connsiteY1" fmla="*/ 321468 h 329022"/>
                <a:gd name="connsiteX2" fmla="*/ 283369 w 366713"/>
                <a:gd name="connsiteY2" fmla="*/ 207168 h 329022"/>
                <a:gd name="connsiteX3" fmla="*/ 366713 w 366713"/>
                <a:gd name="connsiteY3" fmla="*/ 35718 h 329022"/>
                <a:gd name="connsiteX4" fmla="*/ 288132 w 366713"/>
                <a:gd name="connsiteY4" fmla="*/ 185737 h 329022"/>
                <a:gd name="connsiteX5" fmla="*/ 159544 w 366713"/>
                <a:gd name="connsiteY5" fmla="*/ 192881 h 329022"/>
                <a:gd name="connsiteX6" fmla="*/ 261938 w 366713"/>
                <a:gd name="connsiteY6" fmla="*/ 38100 h 329022"/>
                <a:gd name="connsiteX7" fmla="*/ 142875 w 366713"/>
                <a:gd name="connsiteY7" fmla="*/ 178593 h 329022"/>
                <a:gd name="connsiteX8" fmla="*/ 85725 w 366713"/>
                <a:gd name="connsiteY8" fmla="*/ 150018 h 329022"/>
                <a:gd name="connsiteX9" fmla="*/ 197644 w 366713"/>
                <a:gd name="connsiteY9" fmla="*/ 0 h 329022"/>
                <a:gd name="connsiteX0" fmla="*/ 0 w 366713"/>
                <a:gd name="connsiteY0" fmla="*/ 283368 h 329022"/>
                <a:gd name="connsiteX1" fmla="*/ 161925 w 366713"/>
                <a:gd name="connsiteY1" fmla="*/ 321468 h 329022"/>
                <a:gd name="connsiteX2" fmla="*/ 283369 w 366713"/>
                <a:gd name="connsiteY2" fmla="*/ 207168 h 329022"/>
                <a:gd name="connsiteX3" fmla="*/ 366713 w 366713"/>
                <a:gd name="connsiteY3" fmla="*/ 35718 h 329022"/>
                <a:gd name="connsiteX4" fmla="*/ 288132 w 366713"/>
                <a:gd name="connsiteY4" fmla="*/ 185737 h 329022"/>
                <a:gd name="connsiteX5" fmla="*/ 159544 w 366713"/>
                <a:gd name="connsiteY5" fmla="*/ 192881 h 329022"/>
                <a:gd name="connsiteX6" fmla="*/ 261938 w 366713"/>
                <a:gd name="connsiteY6" fmla="*/ 38100 h 329022"/>
                <a:gd name="connsiteX7" fmla="*/ 154781 w 366713"/>
                <a:gd name="connsiteY7" fmla="*/ 192881 h 329022"/>
                <a:gd name="connsiteX8" fmla="*/ 85725 w 366713"/>
                <a:gd name="connsiteY8" fmla="*/ 150018 h 329022"/>
                <a:gd name="connsiteX9" fmla="*/ 197644 w 366713"/>
                <a:gd name="connsiteY9" fmla="*/ 0 h 329022"/>
                <a:gd name="connsiteX0" fmla="*/ 0 w 366713"/>
                <a:gd name="connsiteY0" fmla="*/ 283368 h 329022"/>
                <a:gd name="connsiteX1" fmla="*/ 161925 w 366713"/>
                <a:gd name="connsiteY1" fmla="*/ 321468 h 329022"/>
                <a:gd name="connsiteX2" fmla="*/ 283369 w 366713"/>
                <a:gd name="connsiteY2" fmla="*/ 207168 h 329022"/>
                <a:gd name="connsiteX3" fmla="*/ 366713 w 366713"/>
                <a:gd name="connsiteY3" fmla="*/ 35718 h 329022"/>
                <a:gd name="connsiteX4" fmla="*/ 288132 w 366713"/>
                <a:gd name="connsiteY4" fmla="*/ 185737 h 329022"/>
                <a:gd name="connsiteX5" fmla="*/ 159544 w 366713"/>
                <a:gd name="connsiteY5" fmla="*/ 192881 h 329022"/>
                <a:gd name="connsiteX6" fmla="*/ 261938 w 366713"/>
                <a:gd name="connsiteY6" fmla="*/ 38100 h 329022"/>
                <a:gd name="connsiteX7" fmla="*/ 159543 w 366713"/>
                <a:gd name="connsiteY7" fmla="*/ 192881 h 329022"/>
                <a:gd name="connsiteX8" fmla="*/ 85725 w 366713"/>
                <a:gd name="connsiteY8" fmla="*/ 150018 h 329022"/>
                <a:gd name="connsiteX9" fmla="*/ 197644 w 366713"/>
                <a:gd name="connsiteY9" fmla="*/ 0 h 32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713" h="329022">
                  <a:moveTo>
                    <a:pt x="0" y="283368"/>
                  </a:moveTo>
                  <a:cubicBezTo>
                    <a:pt x="53975" y="317499"/>
                    <a:pt x="107950" y="342105"/>
                    <a:pt x="161925" y="321468"/>
                  </a:cubicBezTo>
                  <a:cubicBezTo>
                    <a:pt x="190500" y="304799"/>
                    <a:pt x="261938" y="247650"/>
                    <a:pt x="283369" y="207168"/>
                  </a:cubicBezTo>
                  <a:lnTo>
                    <a:pt x="366713" y="35718"/>
                  </a:lnTo>
                  <a:lnTo>
                    <a:pt x="288132" y="185737"/>
                  </a:lnTo>
                  <a:cubicBezTo>
                    <a:pt x="245269" y="188118"/>
                    <a:pt x="185738" y="202407"/>
                    <a:pt x="159544" y="192881"/>
                  </a:cubicBezTo>
                  <a:lnTo>
                    <a:pt x="261938" y="38100"/>
                  </a:lnTo>
                  <a:lnTo>
                    <a:pt x="159543" y="192881"/>
                  </a:lnTo>
                  <a:cubicBezTo>
                    <a:pt x="118267" y="186531"/>
                    <a:pt x="110331" y="163512"/>
                    <a:pt x="85725" y="150018"/>
                  </a:cubicBezTo>
                  <a:lnTo>
                    <a:pt x="197644" y="0"/>
                  </a:lnTo>
                </a:path>
              </a:pathLst>
            </a:custGeom>
            <a:noFill/>
            <a:ln w="19050" cap="rnd">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4607719" y="3655219"/>
              <a:ext cx="152400" cy="221456"/>
            </a:xfrm>
            <a:custGeom>
              <a:avLst/>
              <a:gdLst>
                <a:gd name="connsiteX0" fmla="*/ 152400 w 152400"/>
                <a:gd name="connsiteY0" fmla="*/ 0 h 221456"/>
                <a:gd name="connsiteX1" fmla="*/ 0 w 152400"/>
                <a:gd name="connsiteY1" fmla="*/ 185737 h 221456"/>
                <a:gd name="connsiteX2" fmla="*/ 95250 w 152400"/>
                <a:gd name="connsiteY2" fmla="*/ 221456 h 221456"/>
                <a:gd name="connsiteX3" fmla="*/ 128587 w 152400"/>
                <a:gd name="connsiteY3" fmla="*/ 180975 h 221456"/>
                <a:gd name="connsiteX0" fmla="*/ 152400 w 152400"/>
                <a:gd name="connsiteY0" fmla="*/ 0 h 221456"/>
                <a:gd name="connsiteX1" fmla="*/ 0 w 152400"/>
                <a:gd name="connsiteY1" fmla="*/ 185737 h 221456"/>
                <a:gd name="connsiteX2" fmla="*/ 95250 w 152400"/>
                <a:gd name="connsiteY2" fmla="*/ 221456 h 221456"/>
                <a:gd name="connsiteX3" fmla="*/ 128587 w 152400"/>
                <a:gd name="connsiteY3" fmla="*/ 180975 h 221456"/>
                <a:gd name="connsiteX0" fmla="*/ 152400 w 152400"/>
                <a:gd name="connsiteY0" fmla="*/ 0 h 221456"/>
                <a:gd name="connsiteX1" fmla="*/ 0 w 152400"/>
                <a:gd name="connsiteY1" fmla="*/ 185737 h 221456"/>
                <a:gd name="connsiteX2" fmla="*/ 95250 w 152400"/>
                <a:gd name="connsiteY2" fmla="*/ 221456 h 221456"/>
                <a:gd name="connsiteX3" fmla="*/ 128587 w 152400"/>
                <a:gd name="connsiteY3" fmla="*/ 180975 h 221456"/>
              </a:gdLst>
              <a:ahLst/>
              <a:cxnLst>
                <a:cxn ang="0">
                  <a:pos x="connsiteX0" y="connsiteY0"/>
                </a:cxn>
                <a:cxn ang="0">
                  <a:pos x="connsiteX1" y="connsiteY1"/>
                </a:cxn>
                <a:cxn ang="0">
                  <a:pos x="connsiteX2" y="connsiteY2"/>
                </a:cxn>
                <a:cxn ang="0">
                  <a:pos x="connsiteX3" y="connsiteY3"/>
                </a:cxn>
              </a:cxnLst>
              <a:rect l="l" t="t" r="r" b="b"/>
              <a:pathLst>
                <a:path w="152400" h="221456">
                  <a:moveTo>
                    <a:pt x="152400" y="0"/>
                  </a:moveTo>
                  <a:lnTo>
                    <a:pt x="0" y="185737"/>
                  </a:lnTo>
                  <a:cubicBezTo>
                    <a:pt x="5556" y="207168"/>
                    <a:pt x="63500" y="219075"/>
                    <a:pt x="95250" y="221456"/>
                  </a:cubicBezTo>
                  <a:lnTo>
                    <a:pt x="128587" y="180975"/>
                  </a:lnTo>
                </a:path>
              </a:pathLst>
            </a:custGeom>
            <a:noFill/>
            <a:ln w="19050" cap="rnd">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4219575" y="3657599"/>
              <a:ext cx="326231" cy="366294"/>
            </a:xfrm>
            <a:custGeom>
              <a:avLst/>
              <a:gdLst>
                <a:gd name="connsiteX0" fmla="*/ 0 w 326231"/>
                <a:gd name="connsiteY0" fmla="*/ 311944 h 388144"/>
                <a:gd name="connsiteX1" fmla="*/ 152400 w 326231"/>
                <a:gd name="connsiteY1" fmla="*/ 388144 h 388144"/>
                <a:gd name="connsiteX2" fmla="*/ 326231 w 326231"/>
                <a:gd name="connsiteY2" fmla="*/ 45244 h 388144"/>
                <a:gd name="connsiteX3" fmla="*/ 259556 w 326231"/>
                <a:gd name="connsiteY3" fmla="*/ 161925 h 388144"/>
                <a:gd name="connsiteX4" fmla="*/ 161925 w 326231"/>
                <a:gd name="connsiteY4" fmla="*/ 0 h 388144"/>
                <a:gd name="connsiteX5" fmla="*/ 242888 w 326231"/>
                <a:gd name="connsiteY5" fmla="*/ 152400 h 388144"/>
                <a:gd name="connsiteX6" fmla="*/ 71438 w 326231"/>
                <a:gd name="connsiteY6" fmla="*/ 166688 h 388144"/>
                <a:gd name="connsiteX0" fmla="*/ 0 w 326231"/>
                <a:gd name="connsiteY0" fmla="*/ 311944 h 388144"/>
                <a:gd name="connsiteX1" fmla="*/ 152400 w 326231"/>
                <a:gd name="connsiteY1" fmla="*/ 388144 h 388144"/>
                <a:gd name="connsiteX2" fmla="*/ 326231 w 326231"/>
                <a:gd name="connsiteY2" fmla="*/ 45244 h 388144"/>
                <a:gd name="connsiteX3" fmla="*/ 259556 w 326231"/>
                <a:gd name="connsiteY3" fmla="*/ 161925 h 388144"/>
                <a:gd name="connsiteX4" fmla="*/ 161925 w 326231"/>
                <a:gd name="connsiteY4" fmla="*/ 0 h 388144"/>
                <a:gd name="connsiteX5" fmla="*/ 242888 w 326231"/>
                <a:gd name="connsiteY5" fmla="*/ 152400 h 388144"/>
                <a:gd name="connsiteX6" fmla="*/ 71438 w 326231"/>
                <a:gd name="connsiteY6" fmla="*/ 166688 h 388144"/>
                <a:gd name="connsiteX0" fmla="*/ 0 w 326231"/>
                <a:gd name="connsiteY0" fmla="*/ 311944 h 376237"/>
                <a:gd name="connsiteX1" fmla="*/ 161925 w 326231"/>
                <a:gd name="connsiteY1" fmla="*/ 376237 h 376237"/>
                <a:gd name="connsiteX2" fmla="*/ 326231 w 326231"/>
                <a:gd name="connsiteY2" fmla="*/ 45244 h 376237"/>
                <a:gd name="connsiteX3" fmla="*/ 259556 w 326231"/>
                <a:gd name="connsiteY3" fmla="*/ 161925 h 376237"/>
                <a:gd name="connsiteX4" fmla="*/ 161925 w 326231"/>
                <a:gd name="connsiteY4" fmla="*/ 0 h 376237"/>
                <a:gd name="connsiteX5" fmla="*/ 242888 w 326231"/>
                <a:gd name="connsiteY5" fmla="*/ 152400 h 376237"/>
                <a:gd name="connsiteX6" fmla="*/ 71438 w 326231"/>
                <a:gd name="connsiteY6" fmla="*/ 166688 h 376237"/>
                <a:gd name="connsiteX0" fmla="*/ 0 w 326231"/>
                <a:gd name="connsiteY0" fmla="*/ 311944 h 377587"/>
                <a:gd name="connsiteX1" fmla="*/ 161925 w 326231"/>
                <a:gd name="connsiteY1" fmla="*/ 376237 h 377587"/>
                <a:gd name="connsiteX2" fmla="*/ 326231 w 326231"/>
                <a:gd name="connsiteY2" fmla="*/ 45244 h 377587"/>
                <a:gd name="connsiteX3" fmla="*/ 259556 w 326231"/>
                <a:gd name="connsiteY3" fmla="*/ 161925 h 377587"/>
                <a:gd name="connsiteX4" fmla="*/ 161925 w 326231"/>
                <a:gd name="connsiteY4" fmla="*/ 0 h 377587"/>
                <a:gd name="connsiteX5" fmla="*/ 242888 w 326231"/>
                <a:gd name="connsiteY5" fmla="*/ 152400 h 377587"/>
                <a:gd name="connsiteX6" fmla="*/ 71438 w 326231"/>
                <a:gd name="connsiteY6" fmla="*/ 166688 h 377587"/>
                <a:gd name="connsiteX0" fmla="*/ 0 w 326231"/>
                <a:gd name="connsiteY0" fmla="*/ 311944 h 366294"/>
                <a:gd name="connsiteX1" fmla="*/ 157163 w 326231"/>
                <a:gd name="connsiteY1" fmla="*/ 364331 h 366294"/>
                <a:gd name="connsiteX2" fmla="*/ 326231 w 326231"/>
                <a:gd name="connsiteY2" fmla="*/ 45244 h 366294"/>
                <a:gd name="connsiteX3" fmla="*/ 259556 w 326231"/>
                <a:gd name="connsiteY3" fmla="*/ 161925 h 366294"/>
                <a:gd name="connsiteX4" fmla="*/ 161925 w 326231"/>
                <a:gd name="connsiteY4" fmla="*/ 0 h 366294"/>
                <a:gd name="connsiteX5" fmla="*/ 242888 w 326231"/>
                <a:gd name="connsiteY5" fmla="*/ 152400 h 366294"/>
                <a:gd name="connsiteX6" fmla="*/ 71438 w 326231"/>
                <a:gd name="connsiteY6" fmla="*/ 166688 h 366294"/>
                <a:gd name="connsiteX0" fmla="*/ 0 w 326231"/>
                <a:gd name="connsiteY0" fmla="*/ 311944 h 366294"/>
                <a:gd name="connsiteX1" fmla="*/ 157163 w 326231"/>
                <a:gd name="connsiteY1" fmla="*/ 364331 h 366294"/>
                <a:gd name="connsiteX2" fmla="*/ 326231 w 326231"/>
                <a:gd name="connsiteY2" fmla="*/ 45244 h 366294"/>
                <a:gd name="connsiteX3" fmla="*/ 259556 w 326231"/>
                <a:gd name="connsiteY3" fmla="*/ 161925 h 366294"/>
                <a:gd name="connsiteX4" fmla="*/ 161925 w 326231"/>
                <a:gd name="connsiteY4" fmla="*/ 0 h 366294"/>
                <a:gd name="connsiteX5" fmla="*/ 242888 w 326231"/>
                <a:gd name="connsiteY5" fmla="*/ 152400 h 366294"/>
                <a:gd name="connsiteX6" fmla="*/ 71438 w 326231"/>
                <a:gd name="connsiteY6" fmla="*/ 166688 h 366294"/>
                <a:gd name="connsiteX0" fmla="*/ 0 w 326231"/>
                <a:gd name="connsiteY0" fmla="*/ 311944 h 366294"/>
                <a:gd name="connsiteX1" fmla="*/ 157163 w 326231"/>
                <a:gd name="connsiteY1" fmla="*/ 364331 h 366294"/>
                <a:gd name="connsiteX2" fmla="*/ 326231 w 326231"/>
                <a:gd name="connsiteY2" fmla="*/ 45244 h 366294"/>
                <a:gd name="connsiteX3" fmla="*/ 259556 w 326231"/>
                <a:gd name="connsiteY3" fmla="*/ 161925 h 366294"/>
                <a:gd name="connsiteX4" fmla="*/ 161925 w 326231"/>
                <a:gd name="connsiteY4" fmla="*/ 0 h 366294"/>
                <a:gd name="connsiteX5" fmla="*/ 250032 w 326231"/>
                <a:gd name="connsiteY5" fmla="*/ 147637 h 366294"/>
                <a:gd name="connsiteX6" fmla="*/ 71438 w 326231"/>
                <a:gd name="connsiteY6" fmla="*/ 166688 h 366294"/>
                <a:gd name="connsiteX0" fmla="*/ 0 w 326231"/>
                <a:gd name="connsiteY0" fmla="*/ 311944 h 366294"/>
                <a:gd name="connsiteX1" fmla="*/ 157163 w 326231"/>
                <a:gd name="connsiteY1" fmla="*/ 364331 h 366294"/>
                <a:gd name="connsiteX2" fmla="*/ 326231 w 326231"/>
                <a:gd name="connsiteY2" fmla="*/ 45244 h 366294"/>
                <a:gd name="connsiteX3" fmla="*/ 266700 w 326231"/>
                <a:gd name="connsiteY3" fmla="*/ 173831 h 366294"/>
                <a:gd name="connsiteX4" fmla="*/ 161925 w 326231"/>
                <a:gd name="connsiteY4" fmla="*/ 0 h 366294"/>
                <a:gd name="connsiteX5" fmla="*/ 250032 w 326231"/>
                <a:gd name="connsiteY5" fmla="*/ 147637 h 366294"/>
                <a:gd name="connsiteX6" fmla="*/ 71438 w 326231"/>
                <a:gd name="connsiteY6" fmla="*/ 166688 h 366294"/>
                <a:gd name="connsiteX0" fmla="*/ 0 w 326231"/>
                <a:gd name="connsiteY0" fmla="*/ 311944 h 366294"/>
                <a:gd name="connsiteX1" fmla="*/ 157163 w 326231"/>
                <a:gd name="connsiteY1" fmla="*/ 364331 h 366294"/>
                <a:gd name="connsiteX2" fmla="*/ 326231 w 326231"/>
                <a:gd name="connsiteY2" fmla="*/ 45244 h 366294"/>
                <a:gd name="connsiteX3" fmla="*/ 266700 w 326231"/>
                <a:gd name="connsiteY3" fmla="*/ 173831 h 366294"/>
                <a:gd name="connsiteX4" fmla="*/ 161925 w 326231"/>
                <a:gd name="connsiteY4" fmla="*/ 0 h 366294"/>
                <a:gd name="connsiteX5" fmla="*/ 257176 w 326231"/>
                <a:gd name="connsiteY5" fmla="*/ 159543 h 366294"/>
                <a:gd name="connsiteX6" fmla="*/ 71438 w 326231"/>
                <a:gd name="connsiteY6" fmla="*/ 166688 h 366294"/>
                <a:gd name="connsiteX0" fmla="*/ 0 w 326231"/>
                <a:gd name="connsiteY0" fmla="*/ 311944 h 366294"/>
                <a:gd name="connsiteX1" fmla="*/ 157163 w 326231"/>
                <a:gd name="connsiteY1" fmla="*/ 364331 h 366294"/>
                <a:gd name="connsiteX2" fmla="*/ 326231 w 326231"/>
                <a:gd name="connsiteY2" fmla="*/ 45244 h 366294"/>
                <a:gd name="connsiteX3" fmla="*/ 266700 w 326231"/>
                <a:gd name="connsiteY3" fmla="*/ 173831 h 366294"/>
                <a:gd name="connsiteX4" fmla="*/ 161925 w 326231"/>
                <a:gd name="connsiteY4" fmla="*/ 0 h 366294"/>
                <a:gd name="connsiteX5" fmla="*/ 242889 w 326231"/>
                <a:gd name="connsiteY5" fmla="*/ 142874 h 366294"/>
                <a:gd name="connsiteX6" fmla="*/ 71438 w 326231"/>
                <a:gd name="connsiteY6" fmla="*/ 166688 h 36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231" h="366294">
                  <a:moveTo>
                    <a:pt x="0" y="311944"/>
                  </a:moveTo>
                  <a:cubicBezTo>
                    <a:pt x="50800" y="356394"/>
                    <a:pt x="94457" y="372269"/>
                    <a:pt x="157163" y="364331"/>
                  </a:cubicBezTo>
                  <a:cubicBezTo>
                    <a:pt x="189707" y="346075"/>
                    <a:pt x="269875" y="151606"/>
                    <a:pt x="326231" y="45244"/>
                  </a:cubicBezTo>
                  <a:lnTo>
                    <a:pt x="266700" y="173831"/>
                  </a:lnTo>
                  <a:lnTo>
                    <a:pt x="161925" y="0"/>
                  </a:lnTo>
                  <a:lnTo>
                    <a:pt x="242889" y="142874"/>
                  </a:lnTo>
                  <a:lnTo>
                    <a:pt x="71438" y="166688"/>
                  </a:lnTo>
                </a:path>
              </a:pathLst>
            </a:custGeom>
            <a:noFill/>
            <a:ln w="19050" cap="rnd">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 y="0"/>
            <a:ext cx="9144096" cy="6858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Seal impression reading “Belonging to Nathan (son of) Ahimelech,” circa 800 BC</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Then Yahweh sent Nathan to David</a:t>
            </a:r>
          </a:p>
        </p:txBody>
      </p:sp>
    </p:spTree>
    <p:extLst>
      <p:ext uri="{BB962C8B-B14F-4D97-AF65-F5344CB8AC3E}">
        <p14:creationId xmlns:p14="http://schemas.microsoft.com/office/powerpoint/2010/main" val="6256560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4 0Adds 2012\19 Museum\US Museums\Riddle_Wheaton_New-1\Dothan, Assyrian infant jar burial, Iron II, late 8th-early 7th c BC, adr150924615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10000"/>
                    </a14:imgEffect>
                    <a14:imgEffect>
                      <a14:brightnessContrast bright="15000" contrast="25000"/>
                    </a14:imgEffect>
                  </a14:imgLayer>
                </a14:imgProps>
              </a:ext>
              <a:ext uri="{28A0092B-C50C-407E-A947-70E740481C1C}">
                <a14:useLocalDpi xmlns:a14="http://schemas.microsoft.com/office/drawing/2010/main" val="0"/>
              </a:ext>
            </a:extLst>
          </a:blip>
          <a:srcRect t="6329"/>
          <a:stretch/>
        </p:blipFill>
        <p:spPr bwMode="auto">
          <a:xfrm>
            <a:off x="0" y="209550"/>
            <a:ext cx="9144000" cy="6578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Infant jar burial, from Dothan, circa 700 BC</a:t>
            </a:r>
          </a:p>
        </p:txBody>
      </p:sp>
      <p:sp>
        <p:nvSpPr>
          <p:cNvPr id="3" name="Text Placeholder 2"/>
          <p:cNvSpPr>
            <a:spLocks noGrp="1"/>
          </p:cNvSpPr>
          <p:nvPr>
            <p:ph type="body" sz="quarter" idx="12"/>
          </p:nvPr>
        </p:nvSpPr>
        <p:spPr/>
        <p:txBody>
          <a:bodyPr/>
          <a:lstStyle/>
          <a:p>
            <a:r>
              <a:rPr lang="en-US" dirty="0"/>
              <a:t>12:18</a:t>
            </a:r>
          </a:p>
        </p:txBody>
      </p:sp>
      <p:sp>
        <p:nvSpPr>
          <p:cNvPr id="4" name="Title 3"/>
          <p:cNvSpPr>
            <a:spLocks noGrp="1"/>
          </p:cNvSpPr>
          <p:nvPr>
            <p:ph type="title"/>
          </p:nvPr>
        </p:nvSpPr>
        <p:spPr/>
        <p:txBody>
          <a:bodyPr/>
          <a:lstStyle/>
          <a:p>
            <a:r>
              <a:rPr lang="en-US" dirty="0"/>
              <a:t>And it came to pass on the seventh day that the child died</a:t>
            </a:r>
          </a:p>
        </p:txBody>
      </p:sp>
    </p:spTree>
    <p:extLst>
      <p:ext uri="{BB962C8B-B14F-4D97-AF65-F5344CB8AC3E}">
        <p14:creationId xmlns:p14="http://schemas.microsoft.com/office/powerpoint/2010/main" val="36159264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ood&#10;&#10;Description automatically generated">
            <a:extLst>
              <a:ext uri="{FF2B5EF4-FFF2-40B4-BE49-F238E27FC236}">
                <a16:creationId xmlns:a16="http://schemas.microsoft.com/office/drawing/2014/main" id="{71E409F3-30AF-44AF-8B0D-01FB8EEBD7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5176"/>
            <a:ext cx="9144000" cy="6327648"/>
          </a:xfrm>
          <a:prstGeom prst="rect">
            <a:avLst/>
          </a:prstGeom>
        </p:spPr>
      </p:pic>
      <p:sp>
        <p:nvSpPr>
          <p:cNvPr id="2" name="Text Placeholder 1"/>
          <p:cNvSpPr>
            <a:spLocks noGrp="1"/>
          </p:cNvSpPr>
          <p:nvPr>
            <p:ph type="body" sz="quarter" idx="10"/>
          </p:nvPr>
        </p:nvSpPr>
        <p:spPr/>
        <p:txBody>
          <a:bodyPr/>
          <a:lstStyle/>
          <a:p>
            <a:r>
              <a:rPr lang="en-US" dirty="0"/>
              <a:t>Infant burial from the Neolithic period</a:t>
            </a:r>
          </a:p>
        </p:txBody>
      </p:sp>
      <p:sp>
        <p:nvSpPr>
          <p:cNvPr id="3" name="Text Placeholder 2"/>
          <p:cNvSpPr>
            <a:spLocks noGrp="1"/>
          </p:cNvSpPr>
          <p:nvPr>
            <p:ph type="body" sz="quarter" idx="12"/>
          </p:nvPr>
        </p:nvSpPr>
        <p:spPr/>
        <p:txBody>
          <a:bodyPr/>
          <a:lstStyle/>
          <a:p>
            <a:r>
              <a:rPr lang="en-US" dirty="0"/>
              <a:t>12:18</a:t>
            </a:r>
          </a:p>
        </p:txBody>
      </p:sp>
      <p:sp>
        <p:nvSpPr>
          <p:cNvPr id="4" name="Title 3"/>
          <p:cNvSpPr>
            <a:spLocks noGrp="1"/>
          </p:cNvSpPr>
          <p:nvPr>
            <p:ph type="title"/>
          </p:nvPr>
        </p:nvSpPr>
        <p:spPr/>
        <p:txBody>
          <a:bodyPr/>
          <a:lstStyle/>
          <a:p>
            <a:r>
              <a:rPr lang="en-US" dirty="0"/>
              <a:t>And it came to pass on the seventh day that the child died</a:t>
            </a:r>
          </a:p>
        </p:txBody>
      </p:sp>
    </p:spTree>
    <p:extLst>
      <p:ext uri="{BB962C8B-B14F-4D97-AF65-F5344CB8AC3E}">
        <p14:creationId xmlns:p14="http://schemas.microsoft.com/office/powerpoint/2010/main" val="25777633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Louvre-pcb\Greco-Roman\Relief of death of Meleager, from Rome, 2nd c AD, tb0928196767.jpg"/>
          <p:cNvPicPr>
            <a:picLocks noChangeAspect="1" noChangeArrowheads="1"/>
          </p:cNvPicPr>
          <p:nvPr/>
        </p:nvPicPr>
        <p:blipFill rotWithShape="1">
          <a:blip r:embed="rId3">
            <a:extLst>
              <a:ext uri="{28A0092B-C50C-407E-A947-70E740481C1C}">
                <a14:useLocalDpi xmlns:a14="http://schemas.microsoft.com/office/drawing/2010/main" val="0"/>
              </a:ext>
            </a:extLst>
          </a:blip>
          <a:srcRect t="7092" b="8998"/>
          <a:stretch/>
        </p:blipFill>
        <p:spPr bwMode="auto">
          <a:xfrm>
            <a:off x="0" y="0"/>
            <a:ext cx="9144000" cy="6705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 woman mourning the deceased, from Rome, 2nd century AD</a:t>
            </a:r>
          </a:p>
        </p:txBody>
      </p:sp>
      <p:sp>
        <p:nvSpPr>
          <p:cNvPr id="3" name="Text Placeholder 2"/>
          <p:cNvSpPr>
            <a:spLocks noGrp="1"/>
          </p:cNvSpPr>
          <p:nvPr>
            <p:ph type="body" sz="quarter" idx="12"/>
          </p:nvPr>
        </p:nvSpPr>
        <p:spPr/>
        <p:txBody>
          <a:bodyPr/>
          <a:lstStyle/>
          <a:p>
            <a:r>
              <a:rPr lang="en-US" dirty="0"/>
              <a:t>12:18</a:t>
            </a:r>
          </a:p>
        </p:txBody>
      </p:sp>
      <p:sp>
        <p:nvSpPr>
          <p:cNvPr id="4" name="Title 3"/>
          <p:cNvSpPr>
            <a:spLocks noGrp="1"/>
          </p:cNvSpPr>
          <p:nvPr>
            <p:ph type="title"/>
          </p:nvPr>
        </p:nvSpPr>
        <p:spPr/>
        <p:txBody>
          <a:bodyPr/>
          <a:lstStyle/>
          <a:p>
            <a:r>
              <a:rPr lang="en-US" dirty="0"/>
              <a:t>Now the servants of David were afraid to tell him that the child had died</a:t>
            </a:r>
          </a:p>
        </p:txBody>
      </p:sp>
    </p:spTree>
    <p:extLst>
      <p:ext uri="{BB962C8B-B14F-4D97-AF65-F5344CB8AC3E}">
        <p14:creationId xmlns:p14="http://schemas.microsoft.com/office/powerpoint/2010/main" val="24152694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3 Museums 2014\US Museums\Getty Villa\Fresco with two women, Roman, AD 1-75, tb082214838.jpg"/>
          <p:cNvPicPr>
            <a:picLocks noChangeAspect="1" noChangeArrowheads="1"/>
          </p:cNvPicPr>
          <p:nvPr/>
        </p:nvPicPr>
        <p:blipFill rotWithShape="1">
          <a:blip r:embed="rId3">
            <a:extLst>
              <a:ext uri="{28A0092B-C50C-407E-A947-70E740481C1C}">
                <a14:useLocalDpi xmlns:a14="http://schemas.microsoft.com/office/drawing/2010/main" val="0"/>
              </a:ext>
            </a:extLst>
          </a:blip>
          <a:srcRect b="40000"/>
          <a:stretch/>
        </p:blipFill>
        <p:spPr bwMode="auto">
          <a:xfrm>
            <a:off x="142875" y="0"/>
            <a:ext cx="88582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Fresco of two women, Roman, 1st century AD</a:t>
            </a:r>
          </a:p>
        </p:txBody>
      </p:sp>
      <p:sp>
        <p:nvSpPr>
          <p:cNvPr id="3" name="Text Placeholder 2"/>
          <p:cNvSpPr>
            <a:spLocks noGrp="1"/>
          </p:cNvSpPr>
          <p:nvPr>
            <p:ph type="body" sz="quarter" idx="12"/>
          </p:nvPr>
        </p:nvSpPr>
        <p:spPr/>
        <p:txBody>
          <a:bodyPr/>
          <a:lstStyle/>
          <a:p>
            <a:r>
              <a:rPr lang="en-US" dirty="0"/>
              <a:t>12:19</a:t>
            </a:r>
          </a:p>
        </p:txBody>
      </p:sp>
      <p:sp>
        <p:nvSpPr>
          <p:cNvPr id="4" name="Title 3"/>
          <p:cNvSpPr>
            <a:spLocks noGrp="1"/>
          </p:cNvSpPr>
          <p:nvPr>
            <p:ph type="title"/>
          </p:nvPr>
        </p:nvSpPr>
        <p:spPr/>
        <p:txBody>
          <a:bodyPr/>
          <a:lstStyle/>
          <a:p>
            <a:r>
              <a:rPr lang="en-US" dirty="0"/>
              <a:t>Then David saw that his servants were whispering and perceived the child was dead</a:t>
            </a:r>
          </a:p>
        </p:txBody>
      </p:sp>
    </p:spTree>
    <p:extLst>
      <p:ext uri="{BB962C8B-B14F-4D97-AF65-F5344CB8AC3E}">
        <p14:creationId xmlns:p14="http://schemas.microsoft.com/office/powerpoint/2010/main" val="3964721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Jewish men washing their hands with cup at the Western Wall plaza, Jerusalem</a:t>
            </a:r>
          </a:p>
        </p:txBody>
      </p:sp>
      <p:sp>
        <p:nvSpPr>
          <p:cNvPr id="3" name="Text Placeholder 2"/>
          <p:cNvSpPr>
            <a:spLocks noGrp="1"/>
          </p:cNvSpPr>
          <p:nvPr>
            <p:ph type="body" sz="quarter" idx="12"/>
          </p:nvPr>
        </p:nvSpPr>
        <p:spPr/>
        <p:txBody>
          <a:bodyPr/>
          <a:lstStyle/>
          <a:p>
            <a:r>
              <a:rPr lang="en-US" dirty="0"/>
              <a:t>12:20</a:t>
            </a:r>
          </a:p>
        </p:txBody>
      </p:sp>
      <p:sp>
        <p:nvSpPr>
          <p:cNvPr id="4" name="Title 3"/>
          <p:cNvSpPr>
            <a:spLocks noGrp="1"/>
          </p:cNvSpPr>
          <p:nvPr>
            <p:ph type="title"/>
          </p:nvPr>
        </p:nvSpPr>
        <p:spPr/>
        <p:txBody>
          <a:bodyPr/>
          <a:lstStyle/>
          <a:p>
            <a:r>
              <a:rPr lang="en-US" dirty="0"/>
              <a:t>So David got up from the ground and washed and anointed himself and changed his clothes</a:t>
            </a:r>
          </a:p>
        </p:txBody>
      </p:sp>
      <p:pic>
        <p:nvPicPr>
          <p:cNvPr id="3074" name="Picture 2" descr="C:\Users\Kris\Documents\Bolen\04 0Adds 2012\Israel2016\17 Cultural\Jewish Life\Jewish men washing hands with cup at Western Wall plaza, tb060516858.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38361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Athens Archaeological Museum\Nurse washing Odysseus's feet, marble votive relief, gird loins, from Mouzaki, 4th c BC, tb011117375.jpg"/>
          <p:cNvPicPr>
            <a:picLocks noChangeAspect="1" noChangeArrowheads="1"/>
          </p:cNvPicPr>
          <p:nvPr/>
        </p:nvPicPr>
        <p:blipFill rotWithShape="1">
          <a:blip r:embed="rId3">
            <a:extLst>
              <a:ext uri="{28A0092B-C50C-407E-A947-70E740481C1C}">
                <a14:useLocalDpi xmlns:a14="http://schemas.microsoft.com/office/drawing/2010/main" val="0"/>
              </a:ext>
            </a:extLst>
          </a:blip>
          <a:srcRect t="2043" b="2043"/>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Woman washing the feet of a man, from </a:t>
            </a:r>
            <a:r>
              <a:rPr lang="en-US" dirty="0" err="1"/>
              <a:t>Mouzaki</a:t>
            </a:r>
            <a:r>
              <a:rPr lang="en-US" dirty="0"/>
              <a:t>, 4th century BC</a:t>
            </a:r>
          </a:p>
        </p:txBody>
      </p:sp>
      <p:sp>
        <p:nvSpPr>
          <p:cNvPr id="3" name="Text Placeholder 2"/>
          <p:cNvSpPr>
            <a:spLocks noGrp="1"/>
          </p:cNvSpPr>
          <p:nvPr>
            <p:ph type="body" sz="quarter" idx="12"/>
          </p:nvPr>
        </p:nvSpPr>
        <p:spPr/>
        <p:txBody>
          <a:bodyPr/>
          <a:lstStyle/>
          <a:p>
            <a:r>
              <a:rPr lang="en-US" dirty="0"/>
              <a:t>12:20</a:t>
            </a:r>
          </a:p>
        </p:txBody>
      </p:sp>
      <p:sp>
        <p:nvSpPr>
          <p:cNvPr id="4" name="Title 3"/>
          <p:cNvSpPr>
            <a:spLocks noGrp="1"/>
          </p:cNvSpPr>
          <p:nvPr>
            <p:ph type="title"/>
          </p:nvPr>
        </p:nvSpPr>
        <p:spPr/>
        <p:txBody>
          <a:bodyPr/>
          <a:lstStyle/>
          <a:p>
            <a:r>
              <a:rPr lang="en-US" dirty="0"/>
              <a:t>So David got up from the ground and washed and anointed himself and changed his clothes</a:t>
            </a:r>
          </a:p>
        </p:txBody>
      </p:sp>
    </p:spTree>
    <p:extLst>
      <p:ext uri="{BB962C8B-B14F-4D97-AF65-F5344CB8AC3E}">
        <p14:creationId xmlns:p14="http://schemas.microsoft.com/office/powerpoint/2010/main" val="33623134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2F947190-04F3-48F5-A7C2-740D0C3CF0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308"/>
            <a:ext cx="9144000" cy="6501384"/>
          </a:xfrm>
          <a:prstGeom prst="rect">
            <a:avLst/>
          </a:prstGeom>
        </p:spPr>
      </p:pic>
      <p:sp>
        <p:nvSpPr>
          <p:cNvPr id="2" name="Text Placeholder 1"/>
          <p:cNvSpPr>
            <a:spLocks noGrp="1"/>
          </p:cNvSpPr>
          <p:nvPr>
            <p:ph type="body" sz="quarter" idx="10"/>
          </p:nvPr>
        </p:nvSpPr>
        <p:spPr/>
        <p:txBody>
          <a:bodyPr/>
          <a:lstStyle/>
          <a:p>
            <a:r>
              <a:rPr lang="en-US" dirty="0"/>
              <a:t>Relief of an Assyrian king in his robes, from Nimrud, 9th century BC</a:t>
            </a:r>
          </a:p>
        </p:txBody>
      </p:sp>
      <p:sp>
        <p:nvSpPr>
          <p:cNvPr id="3" name="Text Placeholder 2"/>
          <p:cNvSpPr>
            <a:spLocks noGrp="1"/>
          </p:cNvSpPr>
          <p:nvPr>
            <p:ph type="body" sz="quarter" idx="12"/>
          </p:nvPr>
        </p:nvSpPr>
        <p:spPr/>
        <p:txBody>
          <a:bodyPr/>
          <a:lstStyle/>
          <a:p>
            <a:r>
              <a:rPr lang="en-US" dirty="0"/>
              <a:t>12:20</a:t>
            </a:r>
          </a:p>
        </p:txBody>
      </p:sp>
      <p:sp>
        <p:nvSpPr>
          <p:cNvPr id="4" name="Title 3"/>
          <p:cNvSpPr>
            <a:spLocks noGrp="1"/>
          </p:cNvSpPr>
          <p:nvPr>
            <p:ph type="title"/>
          </p:nvPr>
        </p:nvSpPr>
        <p:spPr/>
        <p:txBody>
          <a:bodyPr/>
          <a:lstStyle/>
          <a:p>
            <a:r>
              <a:rPr lang="en-US" dirty="0"/>
              <a:t>So David got up from the ground and washed and anointed himself and changed his clothes</a:t>
            </a:r>
          </a:p>
        </p:txBody>
      </p:sp>
    </p:spTree>
    <p:extLst>
      <p:ext uri="{BB962C8B-B14F-4D97-AF65-F5344CB8AC3E}">
        <p14:creationId xmlns:p14="http://schemas.microsoft.com/office/powerpoint/2010/main" val="32930915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Kris\Documents\Bolen\04 0Adds 2012\61 UAE\Museums\UAE Heritage Village\Bedouin tent made of goat and sheep hair, tb051017143.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tent made of goat and sheep hair</a:t>
            </a:r>
          </a:p>
        </p:txBody>
      </p:sp>
      <p:sp>
        <p:nvSpPr>
          <p:cNvPr id="3" name="Text Placeholder 2"/>
          <p:cNvSpPr>
            <a:spLocks noGrp="1"/>
          </p:cNvSpPr>
          <p:nvPr>
            <p:ph type="body" sz="quarter" idx="12"/>
          </p:nvPr>
        </p:nvSpPr>
        <p:spPr/>
        <p:txBody>
          <a:bodyPr/>
          <a:lstStyle/>
          <a:p>
            <a:r>
              <a:rPr lang="en-US" dirty="0"/>
              <a:t>12:20</a:t>
            </a:r>
          </a:p>
        </p:txBody>
      </p:sp>
      <p:sp>
        <p:nvSpPr>
          <p:cNvPr id="4" name="Title 3"/>
          <p:cNvSpPr>
            <a:spLocks noGrp="1"/>
          </p:cNvSpPr>
          <p:nvPr>
            <p:ph type="title"/>
          </p:nvPr>
        </p:nvSpPr>
        <p:spPr/>
        <p:txBody>
          <a:bodyPr/>
          <a:lstStyle/>
          <a:p>
            <a:r>
              <a:rPr lang="en-US" dirty="0"/>
              <a:t>Then he came into the house of Yahweh and worshipped</a:t>
            </a:r>
          </a:p>
        </p:txBody>
      </p:sp>
    </p:spTree>
    <p:extLst>
      <p:ext uri="{BB962C8B-B14F-4D97-AF65-F5344CB8AC3E}">
        <p14:creationId xmlns:p14="http://schemas.microsoft.com/office/powerpoint/2010/main" val="8654253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amal, Zincirli, funerary chamber, meal for dead stela, adr070513178.jp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485900" y="70894"/>
            <a:ext cx="6172200" cy="6716213"/>
          </a:xfrm>
          <a:prstGeom prst="rect">
            <a:avLst/>
          </a:prstGeom>
        </p:spPr>
      </p:pic>
      <p:sp>
        <p:nvSpPr>
          <p:cNvPr id="2" name="Text Placeholder 1"/>
          <p:cNvSpPr>
            <a:spLocks noGrp="1"/>
          </p:cNvSpPr>
          <p:nvPr>
            <p:ph type="body" sz="quarter" idx="10"/>
          </p:nvPr>
        </p:nvSpPr>
        <p:spPr/>
        <p:txBody>
          <a:bodyPr/>
          <a:lstStyle/>
          <a:p>
            <a:r>
              <a:rPr lang="en-US" dirty="0"/>
              <a:t>Stele of a feast for the deceased, from </a:t>
            </a:r>
            <a:r>
              <a:rPr lang="en-US" dirty="0" err="1"/>
              <a:t>Sam’al</a:t>
            </a:r>
            <a:r>
              <a:rPr lang="en-US" dirty="0"/>
              <a:t> (</a:t>
            </a:r>
            <a:r>
              <a:rPr lang="en-US" dirty="0" err="1"/>
              <a:t>Zincirli</a:t>
            </a:r>
            <a:r>
              <a:rPr lang="en-US" dirty="0"/>
              <a:t>), circa 9th century BC</a:t>
            </a:r>
          </a:p>
        </p:txBody>
      </p:sp>
      <p:sp>
        <p:nvSpPr>
          <p:cNvPr id="3" name="Text Placeholder 2"/>
          <p:cNvSpPr>
            <a:spLocks noGrp="1"/>
          </p:cNvSpPr>
          <p:nvPr>
            <p:ph type="body" sz="quarter" idx="12"/>
          </p:nvPr>
        </p:nvSpPr>
        <p:spPr/>
        <p:txBody>
          <a:bodyPr/>
          <a:lstStyle/>
          <a:p>
            <a:r>
              <a:rPr lang="en-US" dirty="0"/>
              <a:t>12:20</a:t>
            </a:r>
          </a:p>
        </p:txBody>
      </p:sp>
      <p:sp>
        <p:nvSpPr>
          <p:cNvPr id="4" name="Title 3"/>
          <p:cNvSpPr>
            <a:spLocks noGrp="1"/>
          </p:cNvSpPr>
          <p:nvPr>
            <p:ph type="title"/>
          </p:nvPr>
        </p:nvSpPr>
        <p:spPr/>
        <p:txBody>
          <a:bodyPr/>
          <a:lstStyle/>
          <a:p>
            <a:r>
              <a:rPr lang="en-US" dirty="0"/>
              <a:t>Then he came to his own house, and when he asked, they set bread before him and he ate</a:t>
            </a:r>
          </a:p>
        </p:txBody>
      </p:sp>
    </p:spTree>
    <p:extLst>
      <p:ext uri="{BB962C8B-B14F-4D97-AF65-F5344CB8AC3E}">
        <p14:creationId xmlns:p14="http://schemas.microsoft.com/office/powerpoint/2010/main" val="33580683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E865238A-C8A4-4DEE-AAB9-FB48FB375C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
            <a:ext cx="9144000" cy="6812280"/>
          </a:xfrm>
          <a:prstGeom prst="rect">
            <a:avLst/>
          </a:prstGeom>
        </p:spPr>
      </p:pic>
      <p:sp>
        <p:nvSpPr>
          <p:cNvPr id="2" name="Text Placeholder 1"/>
          <p:cNvSpPr>
            <a:spLocks noGrp="1"/>
          </p:cNvSpPr>
          <p:nvPr>
            <p:ph type="body" sz="quarter" idx="10"/>
          </p:nvPr>
        </p:nvSpPr>
        <p:spPr/>
        <p:txBody>
          <a:bodyPr/>
          <a:lstStyle/>
          <a:p>
            <a:r>
              <a:rPr lang="en-US" dirty="0"/>
              <a:t>Mourners with dust on their heads, from Saqqara, Egypt, 14th century BC</a:t>
            </a:r>
          </a:p>
        </p:txBody>
      </p:sp>
      <p:sp>
        <p:nvSpPr>
          <p:cNvPr id="3" name="Text Placeholder 2"/>
          <p:cNvSpPr>
            <a:spLocks noGrp="1"/>
          </p:cNvSpPr>
          <p:nvPr>
            <p:ph type="body" sz="quarter" idx="12"/>
          </p:nvPr>
        </p:nvSpPr>
        <p:spPr/>
        <p:txBody>
          <a:bodyPr/>
          <a:lstStyle/>
          <a:p>
            <a:r>
              <a:rPr lang="en-US" dirty="0"/>
              <a:t>12:21</a:t>
            </a:r>
          </a:p>
        </p:txBody>
      </p:sp>
      <p:sp>
        <p:nvSpPr>
          <p:cNvPr id="4" name="Title 3"/>
          <p:cNvSpPr>
            <a:spLocks noGrp="1"/>
          </p:cNvSpPr>
          <p:nvPr>
            <p:ph type="title"/>
          </p:nvPr>
        </p:nvSpPr>
        <p:spPr/>
        <p:txBody>
          <a:bodyPr/>
          <a:lstStyle/>
          <a:p>
            <a:r>
              <a:rPr lang="en-US" dirty="0"/>
              <a:t>Why did you fast and weep when the child lived, but when he died you got up and ate food?</a:t>
            </a:r>
          </a:p>
        </p:txBody>
      </p:sp>
    </p:spTree>
    <p:extLst>
      <p:ext uri="{BB962C8B-B14F-4D97-AF65-F5344CB8AC3E}">
        <p14:creationId xmlns:p14="http://schemas.microsoft.com/office/powerpoint/2010/main" val="2149074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athan the Prophet street sign in Jerusalem, tb091902048.jpg"/>
          <p:cNvPicPr>
            <a:picLocks noChangeAspect="1"/>
          </p:cNvPicPr>
          <p:nvPr/>
        </p:nvPicPr>
        <p:blipFill>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“Nathan the Prophet Street” sign in Jerusalem</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Then Yahweh sent Nathan to David</a:t>
            </a:r>
          </a:p>
        </p:txBody>
      </p:sp>
    </p:spTree>
    <p:extLst>
      <p:ext uri="{BB962C8B-B14F-4D97-AF65-F5344CB8AC3E}">
        <p14:creationId xmlns:p14="http://schemas.microsoft.com/office/powerpoint/2010/main" val="395982618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2 HVHL\41 Northern Palestine\Jezreel Valley\Ein Harod, baby creche, baby in crib, mat02699.jpg"/>
          <p:cNvPicPr>
            <a:picLocks noChangeAspect="1" noChangeArrowheads="1"/>
          </p:cNvPicPr>
          <p:nvPr/>
        </p:nvPicPr>
        <p:blipFill rotWithShape="1">
          <a:blip r:embed="rId3">
            <a:extLst>
              <a:ext uri="{28A0092B-C50C-407E-A947-70E740481C1C}">
                <a14:useLocalDpi xmlns:a14="http://schemas.microsoft.com/office/drawing/2010/main" val="0"/>
              </a:ext>
            </a:extLst>
          </a:blip>
          <a:srcRect l="15044" t="14886"/>
          <a:stretch/>
        </p:blipFill>
        <p:spPr bwMode="auto">
          <a:xfrm>
            <a:off x="0" y="0"/>
            <a:ext cx="9144000" cy="684371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Baby in a crib, Ein Harod, circa 1930</a:t>
            </a:r>
          </a:p>
        </p:txBody>
      </p:sp>
      <p:sp>
        <p:nvSpPr>
          <p:cNvPr id="3" name="Text Placeholder 2"/>
          <p:cNvSpPr>
            <a:spLocks noGrp="1"/>
          </p:cNvSpPr>
          <p:nvPr>
            <p:ph type="body" sz="quarter" idx="12"/>
          </p:nvPr>
        </p:nvSpPr>
        <p:spPr/>
        <p:txBody>
          <a:bodyPr/>
          <a:lstStyle/>
          <a:p>
            <a:r>
              <a:rPr lang="en-US" dirty="0"/>
              <a:t>12:22</a:t>
            </a:r>
          </a:p>
        </p:txBody>
      </p:sp>
      <p:sp>
        <p:nvSpPr>
          <p:cNvPr id="4" name="Title 3"/>
          <p:cNvSpPr>
            <a:spLocks noGrp="1"/>
          </p:cNvSpPr>
          <p:nvPr>
            <p:ph type="title"/>
          </p:nvPr>
        </p:nvSpPr>
        <p:spPr/>
        <p:txBody>
          <a:bodyPr/>
          <a:lstStyle/>
          <a:p>
            <a:r>
              <a:rPr lang="en-US" dirty="0"/>
              <a:t>David said, “Who knows, Yahweh may be gracious to me, and the child might live”</a:t>
            </a:r>
          </a:p>
        </p:txBody>
      </p:sp>
    </p:spTree>
    <p:extLst>
      <p:ext uri="{BB962C8B-B14F-4D97-AF65-F5344CB8AC3E}">
        <p14:creationId xmlns:p14="http://schemas.microsoft.com/office/powerpoint/2010/main" val="8240223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9696" y="209551"/>
            <a:ext cx="6444609" cy="664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Figurine of a woman with a nursing baby, perhaps from Ur, circa 700–300 BC</a:t>
            </a:r>
          </a:p>
        </p:txBody>
      </p:sp>
      <p:sp>
        <p:nvSpPr>
          <p:cNvPr id="3" name="Text Placeholder 2"/>
          <p:cNvSpPr>
            <a:spLocks noGrp="1"/>
          </p:cNvSpPr>
          <p:nvPr>
            <p:ph type="body" sz="quarter" idx="12"/>
          </p:nvPr>
        </p:nvSpPr>
        <p:spPr/>
        <p:txBody>
          <a:bodyPr/>
          <a:lstStyle/>
          <a:p>
            <a:r>
              <a:rPr lang="en-US" dirty="0"/>
              <a:t>12:22</a:t>
            </a:r>
          </a:p>
        </p:txBody>
      </p:sp>
      <p:sp>
        <p:nvSpPr>
          <p:cNvPr id="4" name="Title 3"/>
          <p:cNvSpPr>
            <a:spLocks noGrp="1"/>
          </p:cNvSpPr>
          <p:nvPr>
            <p:ph type="title"/>
          </p:nvPr>
        </p:nvSpPr>
        <p:spPr/>
        <p:txBody>
          <a:bodyPr/>
          <a:lstStyle/>
          <a:p>
            <a:r>
              <a:rPr lang="en-US" dirty="0"/>
              <a:t>David said, “Who knows, Yahweh may be gracious to me, and the child might live”</a:t>
            </a:r>
          </a:p>
        </p:txBody>
      </p:sp>
    </p:spTree>
    <p:extLst>
      <p:ext uri="{BB962C8B-B14F-4D97-AF65-F5344CB8AC3E}">
        <p14:creationId xmlns:p14="http://schemas.microsoft.com/office/powerpoint/2010/main" val="408226191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Burial chamber with repository in Cave 1 at </a:t>
            </a:r>
            <a:r>
              <a:rPr lang="en-US"/>
              <a:t>the St. </a:t>
            </a:r>
            <a:r>
              <a:rPr lang="en-US" dirty="0"/>
              <a:t>Etienne’s tomb complex</a:t>
            </a:r>
          </a:p>
        </p:txBody>
      </p:sp>
      <p:sp>
        <p:nvSpPr>
          <p:cNvPr id="3" name="Text Placeholder 2"/>
          <p:cNvSpPr>
            <a:spLocks noGrp="1"/>
          </p:cNvSpPr>
          <p:nvPr>
            <p:ph type="body" sz="quarter" idx="12"/>
          </p:nvPr>
        </p:nvSpPr>
        <p:spPr/>
        <p:txBody>
          <a:bodyPr/>
          <a:lstStyle/>
          <a:p>
            <a:r>
              <a:rPr lang="en-US" dirty="0"/>
              <a:t>12:23</a:t>
            </a:r>
          </a:p>
        </p:txBody>
      </p:sp>
      <p:sp>
        <p:nvSpPr>
          <p:cNvPr id="4" name="Title 3"/>
          <p:cNvSpPr>
            <a:spLocks noGrp="1"/>
          </p:cNvSpPr>
          <p:nvPr>
            <p:ph type="title"/>
          </p:nvPr>
        </p:nvSpPr>
        <p:spPr/>
        <p:txBody>
          <a:bodyPr/>
          <a:lstStyle/>
          <a:p>
            <a:r>
              <a:rPr lang="en-US" dirty="0"/>
              <a:t>But now, can I bring him back again? I shall go to him, but he will not return to me</a:t>
            </a:r>
          </a:p>
        </p:txBody>
      </p:sp>
      <p:pic>
        <p:nvPicPr>
          <p:cNvPr id="5" name="Picture 4" descr="St Etienne's Cave 1 burial chamber with repository, tb062907541-0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8539063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upload.wikimedia.org/wikipedia/commons/thumb/2/22/Portrait_head_of_Nefertiti_one_of_her_daughters_02.jpg/512px-Portrait_head_of_Nefertiti_one_of_her_daughters_02.jpg"/>
          <p:cNvPicPr>
            <a:picLocks noChangeAspect="1" noChangeArrowheads="1"/>
          </p:cNvPicPr>
          <p:nvPr/>
        </p:nvPicPr>
        <p:blipFill rotWithShape="1">
          <a:blip r:embed="rId3">
            <a:extLst>
              <a:ext uri="{28A0092B-C50C-407E-A947-70E740481C1C}">
                <a14:useLocalDpi xmlns:a14="http://schemas.microsoft.com/office/drawing/2010/main" val="0"/>
              </a:ext>
            </a:extLst>
          </a:blip>
          <a:srcRect t="6250"/>
          <a:stretch/>
        </p:blipFill>
        <p:spPr bwMode="auto">
          <a:xfrm>
            <a:off x="2133600" y="0"/>
            <a:ext cx="48768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Portrait statue of the Egyptian queen Nefertiti, or one of her daughters, circa 1350 BC</a:t>
            </a:r>
          </a:p>
        </p:txBody>
      </p:sp>
      <p:sp>
        <p:nvSpPr>
          <p:cNvPr id="3" name="Text Placeholder 2"/>
          <p:cNvSpPr>
            <a:spLocks noGrp="1"/>
          </p:cNvSpPr>
          <p:nvPr>
            <p:ph type="body" sz="quarter" idx="12"/>
          </p:nvPr>
        </p:nvSpPr>
        <p:spPr/>
        <p:txBody>
          <a:bodyPr/>
          <a:lstStyle/>
          <a:p>
            <a:r>
              <a:rPr lang="en-US" dirty="0"/>
              <a:t>12:24</a:t>
            </a:r>
          </a:p>
        </p:txBody>
      </p:sp>
      <p:sp>
        <p:nvSpPr>
          <p:cNvPr id="4" name="Title 3"/>
          <p:cNvSpPr>
            <a:spLocks noGrp="1"/>
          </p:cNvSpPr>
          <p:nvPr>
            <p:ph type="title"/>
          </p:nvPr>
        </p:nvSpPr>
        <p:spPr/>
        <p:txBody>
          <a:bodyPr/>
          <a:lstStyle/>
          <a:p>
            <a:r>
              <a:rPr lang="en-US" dirty="0"/>
              <a:t>David comforted Bathsheba his wife</a:t>
            </a:r>
          </a:p>
        </p:txBody>
      </p:sp>
    </p:spTree>
    <p:extLst>
      <p:ext uri="{BB962C8B-B14F-4D97-AF65-F5344CB8AC3E}">
        <p14:creationId xmlns:p14="http://schemas.microsoft.com/office/powerpoint/2010/main" val="35034294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b/b4/Akhenaten_and_Nefertiti_E15593-IMG_2831.JPG/1024px-Akhenaten_and_Nefertiti_E15593-IMG_2831.JPG"/>
          <p:cNvPicPr>
            <a:picLocks noChangeAspect="1" noChangeArrowheads="1"/>
          </p:cNvPicPr>
          <p:nvPr/>
        </p:nvPicPr>
        <p:blipFill rotWithShape="1">
          <a:blip r:embed="rId3">
            <a:extLst>
              <a:ext uri="{28A0092B-C50C-407E-A947-70E740481C1C}">
                <a14:useLocalDpi xmlns:a14="http://schemas.microsoft.com/office/drawing/2010/main" val="0"/>
              </a:ext>
            </a:extLst>
          </a:blip>
          <a:srcRect r="835"/>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Akhenaten and Nefertiti, circa 1350 BC</a:t>
            </a:r>
          </a:p>
        </p:txBody>
      </p:sp>
      <p:sp>
        <p:nvSpPr>
          <p:cNvPr id="3" name="Text Placeholder 2"/>
          <p:cNvSpPr>
            <a:spLocks noGrp="1"/>
          </p:cNvSpPr>
          <p:nvPr>
            <p:ph type="body" sz="quarter" idx="12"/>
          </p:nvPr>
        </p:nvSpPr>
        <p:spPr/>
        <p:txBody>
          <a:bodyPr/>
          <a:lstStyle/>
          <a:p>
            <a:r>
              <a:rPr lang="en-US" dirty="0"/>
              <a:t>12:24</a:t>
            </a:r>
          </a:p>
        </p:txBody>
      </p:sp>
      <p:sp>
        <p:nvSpPr>
          <p:cNvPr id="4" name="Title 3"/>
          <p:cNvSpPr>
            <a:spLocks noGrp="1"/>
          </p:cNvSpPr>
          <p:nvPr>
            <p:ph type="title"/>
          </p:nvPr>
        </p:nvSpPr>
        <p:spPr/>
        <p:txBody>
          <a:bodyPr/>
          <a:lstStyle/>
          <a:p>
            <a:r>
              <a:rPr lang="en-US" dirty="0"/>
              <a:t>David comforted Bathsheba his wife and went in to her</a:t>
            </a:r>
          </a:p>
        </p:txBody>
      </p:sp>
    </p:spTree>
    <p:extLst>
      <p:ext uri="{BB962C8B-B14F-4D97-AF65-F5344CB8AC3E}">
        <p14:creationId xmlns:p14="http://schemas.microsoft.com/office/powerpoint/2010/main" val="39237640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rown, sitting, large, stone&#10;&#10;Description automatically generated">
            <a:extLst>
              <a:ext uri="{FF2B5EF4-FFF2-40B4-BE49-F238E27FC236}">
                <a16:creationId xmlns:a16="http://schemas.microsoft.com/office/drawing/2014/main" id="{C4DD79A5-C215-4E04-905A-34ACB0EAE1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Relief of Akhenaten and Nefertiti, from a house shrine, circa 1350 BC</a:t>
            </a:r>
          </a:p>
        </p:txBody>
      </p:sp>
      <p:sp>
        <p:nvSpPr>
          <p:cNvPr id="3" name="Text Placeholder 2"/>
          <p:cNvSpPr>
            <a:spLocks noGrp="1"/>
          </p:cNvSpPr>
          <p:nvPr>
            <p:ph type="body" sz="quarter" idx="12"/>
          </p:nvPr>
        </p:nvSpPr>
        <p:spPr/>
        <p:txBody>
          <a:bodyPr/>
          <a:lstStyle/>
          <a:p>
            <a:r>
              <a:rPr lang="en-US" dirty="0"/>
              <a:t>12:24</a:t>
            </a:r>
          </a:p>
        </p:txBody>
      </p:sp>
      <p:sp>
        <p:nvSpPr>
          <p:cNvPr id="4" name="Title 3"/>
          <p:cNvSpPr>
            <a:spLocks noGrp="1"/>
          </p:cNvSpPr>
          <p:nvPr>
            <p:ph type="title"/>
          </p:nvPr>
        </p:nvSpPr>
        <p:spPr/>
        <p:txBody>
          <a:bodyPr/>
          <a:lstStyle/>
          <a:p>
            <a:r>
              <a:rPr lang="en-US" dirty="0"/>
              <a:t>David comforted Bathsheba his wife and went in to her</a:t>
            </a:r>
          </a:p>
        </p:txBody>
      </p:sp>
    </p:spTree>
    <p:extLst>
      <p:ext uri="{BB962C8B-B14F-4D97-AF65-F5344CB8AC3E}">
        <p14:creationId xmlns:p14="http://schemas.microsoft.com/office/powerpoint/2010/main" val="2912356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“Bathsheba Street” sign in Jerusalem</a:t>
            </a:r>
          </a:p>
        </p:txBody>
      </p:sp>
      <p:sp>
        <p:nvSpPr>
          <p:cNvPr id="3" name="Text Placeholder 2"/>
          <p:cNvSpPr>
            <a:spLocks noGrp="1"/>
          </p:cNvSpPr>
          <p:nvPr>
            <p:ph type="body" sz="quarter" idx="12"/>
          </p:nvPr>
        </p:nvSpPr>
        <p:spPr/>
        <p:txBody>
          <a:bodyPr/>
          <a:lstStyle/>
          <a:p>
            <a:r>
              <a:rPr lang="en-US" dirty="0"/>
              <a:t>12:24</a:t>
            </a:r>
          </a:p>
        </p:txBody>
      </p:sp>
      <p:sp>
        <p:nvSpPr>
          <p:cNvPr id="4" name="Title 3"/>
          <p:cNvSpPr>
            <a:spLocks noGrp="1"/>
          </p:cNvSpPr>
          <p:nvPr>
            <p:ph type="title"/>
          </p:nvPr>
        </p:nvSpPr>
        <p:spPr/>
        <p:txBody>
          <a:bodyPr/>
          <a:lstStyle/>
          <a:p>
            <a:r>
              <a:rPr lang="en-US" dirty="0"/>
              <a:t>David comforted Bathsheba his wife and went in to her</a:t>
            </a:r>
          </a:p>
        </p:txBody>
      </p:sp>
      <p:pic>
        <p:nvPicPr>
          <p:cNvPr id="5" name="Picture 4" descr="Bathsheba street sign in Jerusalem, tb072404841.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21100863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19 Museum\Istanbul Archaeological Museum\Persian, Greek, and Roman\Gravestone with birth scene, marble, from Yeldegirmeni, 6th c BC, tb122916541.jpg"/>
          <p:cNvPicPr>
            <a:picLocks noChangeAspect="1" noChangeArrowheads="1"/>
          </p:cNvPicPr>
          <p:nvPr/>
        </p:nvPicPr>
        <p:blipFill rotWithShape="1">
          <a:blip r:embed="rId3">
            <a:extLst>
              <a:ext uri="{28A0092B-C50C-407E-A947-70E740481C1C}">
                <a14:useLocalDpi xmlns:a14="http://schemas.microsoft.com/office/drawing/2010/main" val="0"/>
              </a:ext>
            </a:extLst>
          </a:blip>
          <a:srcRect l="2336" r="2187"/>
          <a:stretch/>
        </p:blipFill>
        <p:spPr bwMode="auto">
          <a:xfrm>
            <a:off x="0" y="296863"/>
            <a:ext cx="9144000" cy="65611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Gravestone with a birth scene, from </a:t>
            </a:r>
            <a:r>
              <a:rPr lang="en-US" dirty="0" err="1"/>
              <a:t>Yeldegirmeni</a:t>
            </a:r>
            <a:r>
              <a:rPr lang="en-US" dirty="0"/>
              <a:t>, 6th century BC</a:t>
            </a:r>
          </a:p>
        </p:txBody>
      </p:sp>
      <p:sp>
        <p:nvSpPr>
          <p:cNvPr id="3" name="Text Placeholder 2"/>
          <p:cNvSpPr>
            <a:spLocks noGrp="1"/>
          </p:cNvSpPr>
          <p:nvPr>
            <p:ph type="body" sz="quarter" idx="12"/>
          </p:nvPr>
        </p:nvSpPr>
        <p:spPr/>
        <p:txBody>
          <a:bodyPr/>
          <a:lstStyle/>
          <a:p>
            <a:r>
              <a:rPr lang="en-US" dirty="0"/>
              <a:t>12:24</a:t>
            </a:r>
          </a:p>
        </p:txBody>
      </p:sp>
      <p:sp>
        <p:nvSpPr>
          <p:cNvPr id="4" name="Title 3"/>
          <p:cNvSpPr>
            <a:spLocks noGrp="1"/>
          </p:cNvSpPr>
          <p:nvPr>
            <p:ph type="title"/>
          </p:nvPr>
        </p:nvSpPr>
        <p:spPr/>
        <p:txBody>
          <a:bodyPr/>
          <a:lstStyle/>
          <a:p>
            <a:r>
              <a:rPr lang="en-US" dirty="0"/>
              <a:t>And he lay with her, and she bore a son</a:t>
            </a:r>
          </a:p>
        </p:txBody>
      </p:sp>
    </p:spTree>
    <p:extLst>
      <p:ext uri="{BB962C8B-B14F-4D97-AF65-F5344CB8AC3E}">
        <p14:creationId xmlns:p14="http://schemas.microsoft.com/office/powerpoint/2010/main" val="6094356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ing Solomon street sign in Jerusalem, df07240497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“King Solomon Street” sign in Jerusalem</a:t>
            </a:r>
          </a:p>
        </p:txBody>
      </p:sp>
      <p:sp>
        <p:nvSpPr>
          <p:cNvPr id="3" name="Text Placeholder 2"/>
          <p:cNvSpPr>
            <a:spLocks noGrp="1"/>
          </p:cNvSpPr>
          <p:nvPr>
            <p:ph type="body" sz="quarter" idx="12"/>
          </p:nvPr>
        </p:nvSpPr>
        <p:spPr/>
        <p:txBody>
          <a:bodyPr/>
          <a:lstStyle/>
          <a:p>
            <a:r>
              <a:rPr lang="en-US" dirty="0"/>
              <a:t>12:24</a:t>
            </a:r>
          </a:p>
        </p:txBody>
      </p:sp>
      <p:sp>
        <p:nvSpPr>
          <p:cNvPr id="4" name="Title 3"/>
          <p:cNvSpPr>
            <a:spLocks noGrp="1"/>
          </p:cNvSpPr>
          <p:nvPr>
            <p:ph type="title"/>
          </p:nvPr>
        </p:nvSpPr>
        <p:spPr/>
        <p:txBody>
          <a:bodyPr/>
          <a:lstStyle/>
          <a:p>
            <a:r>
              <a:rPr lang="en-US" dirty="0"/>
              <a:t>David called his name Solomon, and Yahweh loved him</a:t>
            </a:r>
          </a:p>
        </p:txBody>
      </p:sp>
    </p:spTree>
    <p:extLst>
      <p:ext uri="{BB962C8B-B14F-4D97-AF65-F5344CB8AC3E}">
        <p14:creationId xmlns:p14="http://schemas.microsoft.com/office/powerpoint/2010/main" val="5728540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Rijksmuseum van Oudheden\Ancient Egypt\Egypt, bottle in form of mother with child infant baby, 18th dynasty, adr1805206348.jpg"/>
          <p:cNvPicPr>
            <a:picLocks noChangeAspect="1" noChangeArrowheads="1"/>
          </p:cNvPicPr>
          <p:nvPr/>
        </p:nvPicPr>
        <p:blipFill rotWithShape="1">
          <a:blip r:embed="rId3">
            <a:extLst>
              <a:ext uri="{28A0092B-C50C-407E-A947-70E740481C1C}">
                <a14:useLocalDpi xmlns:a14="http://schemas.microsoft.com/office/drawing/2010/main" val="0"/>
              </a:ext>
            </a:extLst>
          </a:blip>
          <a:srcRect l="10338" t="18578" r="8026" b="8285"/>
          <a:stretch/>
        </p:blipFill>
        <p:spPr bwMode="auto">
          <a:xfrm>
            <a:off x="1694330" y="0"/>
            <a:ext cx="5755341" cy="6687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Bottle in the form of a mother and infant, 18th dynasty, circa 1400 BC</a:t>
            </a:r>
          </a:p>
        </p:txBody>
      </p:sp>
      <p:sp>
        <p:nvSpPr>
          <p:cNvPr id="3" name="Text Placeholder 2"/>
          <p:cNvSpPr>
            <a:spLocks noGrp="1"/>
          </p:cNvSpPr>
          <p:nvPr>
            <p:ph type="body" sz="quarter" idx="12"/>
          </p:nvPr>
        </p:nvSpPr>
        <p:spPr/>
        <p:txBody>
          <a:bodyPr/>
          <a:lstStyle/>
          <a:p>
            <a:r>
              <a:rPr lang="en-US" dirty="0"/>
              <a:t>12:25</a:t>
            </a:r>
          </a:p>
        </p:txBody>
      </p:sp>
      <p:sp>
        <p:nvSpPr>
          <p:cNvPr id="4" name="Title 3"/>
          <p:cNvSpPr>
            <a:spLocks noGrp="1"/>
          </p:cNvSpPr>
          <p:nvPr>
            <p:ph type="title"/>
          </p:nvPr>
        </p:nvSpPr>
        <p:spPr/>
        <p:txBody>
          <a:bodyPr/>
          <a:lstStyle/>
          <a:p>
            <a:r>
              <a:rPr lang="en-US" dirty="0"/>
              <a:t>And Yahweh sent word by Nathan the prophet, and he named him Jedidiah for Yahweh’s sake</a:t>
            </a:r>
          </a:p>
        </p:txBody>
      </p:sp>
    </p:spTree>
    <p:extLst>
      <p:ext uri="{BB962C8B-B14F-4D97-AF65-F5344CB8AC3E}">
        <p14:creationId xmlns:p14="http://schemas.microsoft.com/office/powerpoint/2010/main" val="842488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window, sitting, looking, photo&#10;&#10;Description automatically generated">
            <a:extLst>
              <a:ext uri="{FF2B5EF4-FFF2-40B4-BE49-F238E27FC236}">
                <a16:creationId xmlns:a16="http://schemas.microsoft.com/office/drawing/2014/main" id="{85A9072D-0A1D-4EEB-8B92-61848D233A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4612"/>
            <a:ext cx="9144000" cy="6208776"/>
          </a:xfrm>
          <a:prstGeom prst="rect">
            <a:avLst/>
          </a:prstGeom>
        </p:spPr>
      </p:pic>
      <p:sp>
        <p:nvSpPr>
          <p:cNvPr id="2" name="Text Placeholder 1"/>
          <p:cNvSpPr>
            <a:spLocks noGrp="1"/>
          </p:cNvSpPr>
          <p:nvPr>
            <p:ph type="body" sz="quarter" idx="10"/>
          </p:nvPr>
        </p:nvSpPr>
        <p:spPr/>
        <p:txBody>
          <a:bodyPr/>
          <a:lstStyle/>
          <a:p>
            <a:r>
              <a:rPr lang="en-US" i="1" dirty="0"/>
              <a:t>The Prophet Nathan Rebukes King David</a:t>
            </a:r>
            <a:r>
              <a:rPr lang="en-US" dirty="0"/>
              <a:t>, by </a:t>
            </a:r>
            <a:r>
              <a:rPr lang="en-US" dirty="0" err="1"/>
              <a:t>Eugène</a:t>
            </a:r>
            <a:r>
              <a:rPr lang="en-US" dirty="0"/>
              <a:t> </a:t>
            </a:r>
            <a:r>
              <a:rPr lang="en-US" dirty="0" err="1"/>
              <a:t>Siberdt</a:t>
            </a:r>
            <a:r>
              <a:rPr lang="en-US" dirty="0"/>
              <a:t>, circa 1901</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Then Yahweh sent Nathan to David</a:t>
            </a:r>
          </a:p>
        </p:txBody>
      </p:sp>
    </p:spTree>
    <p:extLst>
      <p:ext uri="{BB962C8B-B14F-4D97-AF65-F5344CB8AC3E}">
        <p14:creationId xmlns:p14="http://schemas.microsoft.com/office/powerpoint/2010/main" val="375919434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“Joab Street” sign in </a:t>
            </a:r>
            <a:r>
              <a:rPr lang="en-US" dirty="0" err="1"/>
              <a:t>Bnei</a:t>
            </a:r>
            <a:r>
              <a:rPr lang="en-US" dirty="0"/>
              <a:t> </a:t>
            </a:r>
            <a:r>
              <a:rPr lang="en-US" dirty="0" err="1"/>
              <a:t>Brak</a:t>
            </a:r>
            <a:endParaRPr lang="en-US" dirty="0"/>
          </a:p>
        </p:txBody>
      </p:sp>
      <p:sp>
        <p:nvSpPr>
          <p:cNvPr id="3" name="Text Placeholder 2"/>
          <p:cNvSpPr>
            <a:spLocks noGrp="1"/>
          </p:cNvSpPr>
          <p:nvPr>
            <p:ph type="body" sz="quarter" idx="12"/>
          </p:nvPr>
        </p:nvSpPr>
        <p:spPr/>
        <p:txBody>
          <a:bodyPr/>
          <a:lstStyle/>
          <a:p>
            <a:r>
              <a:rPr lang="en-US" dirty="0"/>
              <a:t>12:26</a:t>
            </a:r>
          </a:p>
        </p:txBody>
      </p:sp>
      <p:sp>
        <p:nvSpPr>
          <p:cNvPr id="4" name="Title 3"/>
          <p:cNvSpPr>
            <a:spLocks noGrp="1"/>
          </p:cNvSpPr>
          <p:nvPr>
            <p:ph type="title"/>
          </p:nvPr>
        </p:nvSpPr>
        <p:spPr/>
        <p:txBody>
          <a:bodyPr/>
          <a:lstStyle/>
          <a:p>
            <a:r>
              <a:rPr lang="en-US" dirty="0"/>
              <a:t>Now Joab fought against Rabbah of the Ammonites and took the royal city</a:t>
            </a:r>
          </a:p>
        </p:txBody>
      </p:sp>
      <p:pic>
        <p:nvPicPr>
          <p:cNvPr id="5" name="Picture 4" descr="Joab street sign in Bene Berak, tb06280739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8120460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grassy hill&#10;&#10;Description generated with very high confidence">
            <a:extLst>
              <a:ext uri="{FF2B5EF4-FFF2-40B4-BE49-F238E27FC236}">
                <a16:creationId xmlns:a16="http://schemas.microsoft.com/office/drawing/2014/main" id="{79453EFC-A0DF-4D77-9688-7CC8F791A0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Eastern fortification wall of the Citadel of Rabbah (modern Amman)</a:t>
            </a:r>
          </a:p>
        </p:txBody>
      </p:sp>
      <p:sp>
        <p:nvSpPr>
          <p:cNvPr id="3" name="Text Placeholder 2"/>
          <p:cNvSpPr>
            <a:spLocks noGrp="1"/>
          </p:cNvSpPr>
          <p:nvPr>
            <p:ph type="body" sz="quarter" idx="12"/>
          </p:nvPr>
        </p:nvSpPr>
        <p:spPr/>
        <p:txBody>
          <a:bodyPr/>
          <a:lstStyle/>
          <a:p>
            <a:r>
              <a:rPr lang="en-US" dirty="0"/>
              <a:t>12:26</a:t>
            </a:r>
          </a:p>
        </p:txBody>
      </p:sp>
      <p:sp>
        <p:nvSpPr>
          <p:cNvPr id="4" name="Title 3"/>
          <p:cNvSpPr>
            <a:spLocks noGrp="1"/>
          </p:cNvSpPr>
          <p:nvPr>
            <p:ph type="title"/>
          </p:nvPr>
        </p:nvSpPr>
        <p:spPr/>
        <p:txBody>
          <a:bodyPr/>
          <a:lstStyle/>
          <a:p>
            <a:r>
              <a:rPr lang="en-US" dirty="0"/>
              <a:t>Now Joab fought against Rabbah of the Ammonites and took the royal city</a:t>
            </a:r>
          </a:p>
        </p:txBody>
      </p:sp>
    </p:spTree>
    <p:extLst>
      <p:ext uri="{BB962C8B-B14F-4D97-AF65-F5344CB8AC3E}">
        <p14:creationId xmlns:p14="http://schemas.microsoft.com/office/powerpoint/2010/main" val="11046120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9 American Colony Matson additional\Matson15k1\Jordan\Amman aerial with Citadel and theater from north, 1932, mat159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275"/>
            <a:ext cx="9144000" cy="67754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Rabbah, with the ancient citadel and Roman theater (aerial view from the north)</a:t>
            </a:r>
          </a:p>
        </p:txBody>
      </p:sp>
      <p:sp>
        <p:nvSpPr>
          <p:cNvPr id="3" name="Text Placeholder 2"/>
          <p:cNvSpPr>
            <a:spLocks noGrp="1"/>
          </p:cNvSpPr>
          <p:nvPr>
            <p:ph type="body" sz="quarter" idx="12"/>
          </p:nvPr>
        </p:nvSpPr>
        <p:spPr/>
        <p:txBody>
          <a:bodyPr/>
          <a:lstStyle/>
          <a:p>
            <a:r>
              <a:rPr lang="en-US" dirty="0"/>
              <a:t>12:26</a:t>
            </a:r>
          </a:p>
        </p:txBody>
      </p:sp>
      <p:sp>
        <p:nvSpPr>
          <p:cNvPr id="4" name="Title 3"/>
          <p:cNvSpPr>
            <a:spLocks noGrp="1"/>
          </p:cNvSpPr>
          <p:nvPr>
            <p:ph type="title"/>
          </p:nvPr>
        </p:nvSpPr>
        <p:spPr/>
        <p:txBody>
          <a:bodyPr/>
          <a:lstStyle/>
          <a:p>
            <a:r>
              <a:rPr lang="en-US" dirty="0"/>
              <a:t>Now Joab fought against Rabbah of the Ammonites and took the royal city</a:t>
            </a:r>
          </a:p>
        </p:txBody>
      </p:sp>
    </p:spTree>
    <p:extLst>
      <p:ext uri="{BB962C8B-B14F-4D97-AF65-F5344CB8AC3E}">
        <p14:creationId xmlns:p14="http://schemas.microsoft.com/office/powerpoint/2010/main" val="20796752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44 Lebanon, Syria, and Jordan\Amman\Amman from Roman theater, mat09358.jpg"/>
          <p:cNvPicPr>
            <a:picLocks noChangeAspect="1" noChangeArrowheads="1"/>
          </p:cNvPicPr>
          <p:nvPr/>
        </p:nvPicPr>
        <p:blipFill rotWithShape="1">
          <a:blip r:embed="rId3">
            <a:extLst>
              <a:ext uri="{28A0092B-C50C-407E-A947-70E740481C1C}">
                <a14:useLocalDpi xmlns:a14="http://schemas.microsoft.com/office/drawing/2010/main" val="0"/>
              </a:ext>
            </a:extLst>
          </a:blip>
          <a:srcRect b="7220"/>
          <a:stretch/>
        </p:blipFill>
        <p:spPr bwMode="auto">
          <a:xfrm>
            <a:off x="0" y="3174"/>
            <a:ext cx="9144000" cy="685482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Citadel of Rabbah (from the Roman theater)</a:t>
            </a:r>
          </a:p>
        </p:txBody>
      </p:sp>
      <p:sp>
        <p:nvSpPr>
          <p:cNvPr id="3" name="Text Placeholder 2"/>
          <p:cNvSpPr>
            <a:spLocks noGrp="1"/>
          </p:cNvSpPr>
          <p:nvPr>
            <p:ph type="body" sz="quarter" idx="12"/>
          </p:nvPr>
        </p:nvSpPr>
        <p:spPr/>
        <p:txBody>
          <a:bodyPr/>
          <a:lstStyle/>
          <a:p>
            <a:r>
              <a:rPr lang="en-US" dirty="0"/>
              <a:t>12:26</a:t>
            </a:r>
          </a:p>
        </p:txBody>
      </p:sp>
      <p:sp>
        <p:nvSpPr>
          <p:cNvPr id="4" name="Title 3"/>
          <p:cNvSpPr>
            <a:spLocks noGrp="1"/>
          </p:cNvSpPr>
          <p:nvPr>
            <p:ph type="title"/>
          </p:nvPr>
        </p:nvSpPr>
        <p:spPr/>
        <p:txBody>
          <a:bodyPr/>
          <a:lstStyle/>
          <a:p>
            <a:r>
              <a:rPr lang="en-US" dirty="0"/>
              <a:t>Now Joab fought against Rabbah of the Ammonites and took the royal city</a:t>
            </a:r>
          </a:p>
        </p:txBody>
      </p:sp>
    </p:spTree>
    <p:extLst>
      <p:ext uri="{BB962C8B-B14F-4D97-AF65-F5344CB8AC3E}">
        <p14:creationId xmlns:p14="http://schemas.microsoft.com/office/powerpoint/2010/main" val="10006118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mman citadel from theater, tb0318010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Citadel of Rabbah (from the Roman theater)</a:t>
            </a:r>
          </a:p>
        </p:txBody>
      </p:sp>
      <p:sp>
        <p:nvSpPr>
          <p:cNvPr id="3" name="Text Placeholder 2"/>
          <p:cNvSpPr>
            <a:spLocks noGrp="1"/>
          </p:cNvSpPr>
          <p:nvPr>
            <p:ph type="body" sz="quarter" idx="12"/>
          </p:nvPr>
        </p:nvSpPr>
        <p:spPr/>
        <p:txBody>
          <a:bodyPr/>
          <a:lstStyle/>
          <a:p>
            <a:r>
              <a:rPr lang="en-US" dirty="0"/>
              <a:t>12:26</a:t>
            </a:r>
          </a:p>
        </p:txBody>
      </p:sp>
      <p:sp>
        <p:nvSpPr>
          <p:cNvPr id="4" name="Title 3"/>
          <p:cNvSpPr>
            <a:spLocks noGrp="1"/>
          </p:cNvSpPr>
          <p:nvPr>
            <p:ph type="title"/>
          </p:nvPr>
        </p:nvSpPr>
        <p:spPr/>
        <p:txBody>
          <a:bodyPr/>
          <a:lstStyle/>
          <a:p>
            <a:r>
              <a:rPr lang="en-US" dirty="0"/>
              <a:t>Now Joab fought against Rabbah of the Ammonites and took the royal city</a:t>
            </a:r>
          </a:p>
        </p:txBody>
      </p:sp>
    </p:spTree>
    <p:extLst>
      <p:ext uri="{BB962C8B-B14F-4D97-AF65-F5344CB8AC3E}">
        <p14:creationId xmlns:p14="http://schemas.microsoft.com/office/powerpoint/2010/main" val="16231709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map&#10;&#10;Description automatically generated">
            <a:extLst>
              <a:ext uri="{FF2B5EF4-FFF2-40B4-BE49-F238E27FC236}">
                <a16:creationId xmlns:a16="http://schemas.microsoft.com/office/drawing/2014/main" id="{3AE9B833-65DA-4172-8A45-DB850FB8D38C}"/>
              </a:ext>
            </a:extLst>
          </p:cNvPr>
          <p:cNvPicPr>
            <a:picLocks noChangeAspect="1"/>
          </p:cNvPicPr>
          <p:nvPr/>
        </p:nvPicPr>
        <p:blipFill rotWithShape="1">
          <a:blip r:embed="rId3">
            <a:extLst>
              <a:ext uri="{28A0092B-C50C-407E-A947-70E740481C1C}">
                <a14:useLocalDpi xmlns:a14="http://schemas.microsoft.com/office/drawing/2010/main" val="0"/>
              </a:ext>
            </a:extLst>
          </a:blip>
          <a:srcRect b="600"/>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Site plan of the citadel of Rabbah (modern Amman)</a:t>
            </a:r>
          </a:p>
        </p:txBody>
      </p:sp>
      <p:sp>
        <p:nvSpPr>
          <p:cNvPr id="3" name="Text Placeholder 2"/>
          <p:cNvSpPr>
            <a:spLocks noGrp="1"/>
          </p:cNvSpPr>
          <p:nvPr>
            <p:ph type="body" sz="quarter" idx="12"/>
          </p:nvPr>
        </p:nvSpPr>
        <p:spPr/>
        <p:txBody>
          <a:bodyPr/>
          <a:lstStyle/>
          <a:p>
            <a:r>
              <a:rPr lang="en-US" dirty="0"/>
              <a:t>12:26</a:t>
            </a:r>
          </a:p>
        </p:txBody>
      </p:sp>
      <p:sp>
        <p:nvSpPr>
          <p:cNvPr id="4" name="Title 3"/>
          <p:cNvSpPr>
            <a:spLocks noGrp="1"/>
          </p:cNvSpPr>
          <p:nvPr>
            <p:ph type="title"/>
          </p:nvPr>
        </p:nvSpPr>
        <p:spPr/>
        <p:txBody>
          <a:bodyPr/>
          <a:lstStyle/>
          <a:p>
            <a:r>
              <a:rPr lang="en-US" dirty="0"/>
              <a:t>Now Joab fought against Rabbah of the Ammonites and took the royal city</a:t>
            </a:r>
          </a:p>
        </p:txBody>
      </p:sp>
      <p:sp>
        <p:nvSpPr>
          <p:cNvPr id="9" name="Line 7"/>
          <p:cNvSpPr>
            <a:spLocks noChangeShapeType="1"/>
          </p:cNvSpPr>
          <p:nvPr/>
        </p:nvSpPr>
        <p:spPr bwMode="auto">
          <a:xfrm>
            <a:off x="6661150" y="2470149"/>
            <a:ext cx="623889" cy="62388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3"/>
          <p:cNvSpPr txBox="1">
            <a:spLocks noChangeArrowheads="1"/>
          </p:cNvSpPr>
          <p:nvPr/>
        </p:nvSpPr>
        <p:spPr bwMode="auto">
          <a:xfrm>
            <a:off x="5569525" y="1849164"/>
            <a:ext cx="1345240"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Ammonite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Palace</a:t>
            </a:r>
          </a:p>
        </p:txBody>
      </p:sp>
      <p:sp>
        <p:nvSpPr>
          <p:cNvPr id="11" name="Line 7"/>
          <p:cNvSpPr>
            <a:spLocks noChangeShapeType="1"/>
          </p:cNvSpPr>
          <p:nvPr/>
        </p:nvSpPr>
        <p:spPr bwMode="auto">
          <a:xfrm flipH="1" flipV="1">
            <a:off x="4457699" y="4846320"/>
            <a:ext cx="1289468" cy="493026"/>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3"/>
          <p:cNvSpPr txBox="1">
            <a:spLocks noChangeArrowheads="1"/>
          </p:cNvSpPr>
          <p:nvPr/>
        </p:nvSpPr>
        <p:spPr bwMode="auto">
          <a:xfrm>
            <a:off x="5702500" y="5146911"/>
            <a:ext cx="299954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Roman Temple</a:t>
            </a:r>
            <a:r>
              <a:rPr kumimoji="0" lang="en-US" sz="2000" b="0" i="0" u="none" strike="noStrike" kern="0" cap="none" spc="0" normalizeH="0" noProof="0" dirty="0">
                <a:ln>
                  <a:noFill/>
                </a:ln>
                <a:solidFill>
                  <a:srgbClr val="FFFFFF"/>
                </a:solidFill>
                <a:effectLst>
                  <a:glow rad="76200">
                    <a:srgbClr val="000000">
                      <a:alpha val="60000"/>
                    </a:srgbClr>
                  </a:glow>
                </a:effectLst>
                <a:uLnTx/>
                <a:uFillTx/>
                <a:latin typeface="Calibri" pitchFamily="34" charset="0"/>
                <a:cs typeface="Calibri" pitchFamily="34" charset="0"/>
              </a:rPr>
              <a:t> of Hercules</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37080865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06 Jordan\Amman Citadel\Amman citadel Ammonite palace, 800 BC, tb031115265.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it-IT" dirty="0"/>
              <a:t>Ammonite palace on the citadel of Rabbah, circa 800 BC (from the east)</a:t>
            </a:r>
            <a:endParaRPr lang="en-US" dirty="0"/>
          </a:p>
        </p:txBody>
      </p:sp>
      <p:sp>
        <p:nvSpPr>
          <p:cNvPr id="3" name="Text Placeholder 2"/>
          <p:cNvSpPr>
            <a:spLocks noGrp="1"/>
          </p:cNvSpPr>
          <p:nvPr>
            <p:ph type="body" sz="quarter" idx="12"/>
          </p:nvPr>
        </p:nvSpPr>
        <p:spPr/>
        <p:txBody>
          <a:bodyPr/>
          <a:lstStyle/>
          <a:p>
            <a:r>
              <a:rPr lang="en-US" dirty="0"/>
              <a:t>12:26</a:t>
            </a:r>
          </a:p>
        </p:txBody>
      </p:sp>
      <p:sp>
        <p:nvSpPr>
          <p:cNvPr id="4" name="Title 3"/>
          <p:cNvSpPr>
            <a:spLocks noGrp="1"/>
          </p:cNvSpPr>
          <p:nvPr>
            <p:ph type="title"/>
          </p:nvPr>
        </p:nvSpPr>
        <p:spPr/>
        <p:txBody>
          <a:bodyPr/>
          <a:lstStyle/>
          <a:p>
            <a:r>
              <a:rPr lang="en-US" dirty="0"/>
              <a:t>Now Joab fought against Rabbah of the Ammonites and took the royal city</a:t>
            </a:r>
          </a:p>
        </p:txBody>
      </p:sp>
    </p:spTree>
    <p:extLst>
      <p:ext uri="{BB962C8B-B14F-4D97-AF65-F5344CB8AC3E}">
        <p14:creationId xmlns:p14="http://schemas.microsoft.com/office/powerpoint/2010/main" val="411646188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Amman Citadel entrance to underground reservoir"/>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Entrance to an underground reservoir at the citadel of Rabbah</a:t>
            </a:r>
          </a:p>
        </p:txBody>
      </p:sp>
      <p:sp>
        <p:nvSpPr>
          <p:cNvPr id="3" name="Text Placeholder 2"/>
          <p:cNvSpPr>
            <a:spLocks noGrp="1"/>
          </p:cNvSpPr>
          <p:nvPr>
            <p:ph type="body" sz="quarter" idx="12"/>
          </p:nvPr>
        </p:nvSpPr>
        <p:spPr/>
        <p:txBody>
          <a:bodyPr/>
          <a:lstStyle/>
          <a:p>
            <a:r>
              <a:rPr lang="en-US" dirty="0"/>
              <a:t>12:27</a:t>
            </a:r>
          </a:p>
        </p:txBody>
      </p:sp>
      <p:sp>
        <p:nvSpPr>
          <p:cNvPr id="4" name="Title 3"/>
          <p:cNvSpPr>
            <a:spLocks noGrp="1"/>
          </p:cNvSpPr>
          <p:nvPr>
            <p:ph type="title"/>
          </p:nvPr>
        </p:nvSpPr>
        <p:spPr/>
        <p:txBody>
          <a:bodyPr/>
          <a:lstStyle/>
          <a:p>
            <a:r>
              <a:rPr lang="en-US" dirty="0"/>
              <a:t>I have fought against Rabbah; I have captured the city’s water supply</a:t>
            </a:r>
          </a:p>
        </p:txBody>
      </p:sp>
    </p:spTree>
    <p:extLst>
      <p:ext uri="{BB962C8B-B14F-4D97-AF65-F5344CB8AC3E}">
        <p14:creationId xmlns:p14="http://schemas.microsoft.com/office/powerpoint/2010/main" val="354496381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EBBC1296-704C-4ABF-8C88-C9142F3880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16636"/>
            <a:ext cx="9144000" cy="5824728"/>
          </a:xfrm>
          <a:prstGeom prst="rect">
            <a:avLst/>
          </a:prstGeom>
        </p:spPr>
      </p:pic>
      <p:sp>
        <p:nvSpPr>
          <p:cNvPr id="2" name="Text Placeholder 1"/>
          <p:cNvSpPr>
            <a:spLocks noGrp="1"/>
          </p:cNvSpPr>
          <p:nvPr>
            <p:ph type="body" sz="quarter" idx="10"/>
          </p:nvPr>
        </p:nvSpPr>
        <p:spPr/>
        <p:txBody>
          <a:bodyPr/>
          <a:lstStyle/>
          <a:p>
            <a:r>
              <a:rPr lang="en-US" dirty="0"/>
              <a:t>Assyrians besieging the walled city of Memphis, reign of Ashurbanipal, 7th century BC</a:t>
            </a:r>
          </a:p>
        </p:txBody>
      </p:sp>
      <p:sp>
        <p:nvSpPr>
          <p:cNvPr id="3" name="Text Placeholder 2"/>
          <p:cNvSpPr>
            <a:spLocks noGrp="1"/>
          </p:cNvSpPr>
          <p:nvPr>
            <p:ph type="body" sz="quarter" idx="12"/>
          </p:nvPr>
        </p:nvSpPr>
        <p:spPr/>
        <p:txBody>
          <a:bodyPr/>
          <a:lstStyle/>
          <a:p>
            <a:r>
              <a:rPr lang="en-US" dirty="0"/>
              <a:t>12:28</a:t>
            </a:r>
          </a:p>
        </p:txBody>
      </p:sp>
      <p:sp>
        <p:nvSpPr>
          <p:cNvPr id="4" name="Title 3"/>
          <p:cNvSpPr>
            <a:spLocks noGrp="1"/>
          </p:cNvSpPr>
          <p:nvPr>
            <p:ph type="title"/>
          </p:nvPr>
        </p:nvSpPr>
        <p:spPr/>
        <p:txBody>
          <a:bodyPr/>
          <a:lstStyle/>
          <a:p>
            <a:r>
              <a:rPr lang="en-US" dirty="0"/>
              <a:t>Therefore gather the rest of the people together and besiege the city and take it</a:t>
            </a:r>
          </a:p>
        </p:txBody>
      </p:sp>
    </p:spTree>
    <p:extLst>
      <p:ext uri="{BB962C8B-B14F-4D97-AF65-F5344CB8AC3E}">
        <p14:creationId xmlns:p14="http://schemas.microsoft.com/office/powerpoint/2010/main" val="419253500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 city under siege, from Khorsabad, reign of Sargon II (sketch)</a:t>
            </a:r>
          </a:p>
        </p:txBody>
      </p:sp>
      <p:sp>
        <p:nvSpPr>
          <p:cNvPr id="3" name="Text Placeholder 2"/>
          <p:cNvSpPr>
            <a:spLocks noGrp="1"/>
          </p:cNvSpPr>
          <p:nvPr>
            <p:ph type="body" sz="quarter" idx="12"/>
          </p:nvPr>
        </p:nvSpPr>
        <p:spPr/>
        <p:txBody>
          <a:bodyPr/>
          <a:lstStyle/>
          <a:p>
            <a:r>
              <a:rPr lang="en-US" dirty="0"/>
              <a:t>12:28</a:t>
            </a:r>
          </a:p>
        </p:txBody>
      </p:sp>
      <p:sp>
        <p:nvSpPr>
          <p:cNvPr id="4" name="Title 3"/>
          <p:cNvSpPr>
            <a:spLocks noGrp="1"/>
          </p:cNvSpPr>
          <p:nvPr>
            <p:ph type="title"/>
          </p:nvPr>
        </p:nvSpPr>
        <p:spPr/>
        <p:txBody>
          <a:bodyPr/>
          <a:lstStyle/>
          <a:p>
            <a:r>
              <a:rPr lang="en-US" dirty="0"/>
              <a:t>Therefore gather the rest of the people together and besiege the city and take it</a:t>
            </a:r>
          </a:p>
        </p:txBody>
      </p:sp>
      <p:pic>
        <p:nvPicPr>
          <p:cNvPr id="5" name="Picture 4" descr="Siege of a city, Sargon II, Khorsabad-00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196" y="1066800"/>
            <a:ext cx="9200390" cy="4724400"/>
          </a:xfrm>
          <a:prstGeom prst="rect">
            <a:avLst/>
          </a:prstGeom>
        </p:spPr>
      </p:pic>
    </p:spTree>
    <p:extLst>
      <p:ext uri="{BB962C8B-B14F-4D97-AF65-F5344CB8AC3E}">
        <p14:creationId xmlns:p14="http://schemas.microsoft.com/office/powerpoint/2010/main" val="1130900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oup of Yemenite Jews, mat06794.jpg"/>
          <p:cNvPicPr>
            <a:picLocks noChangeAspect="1"/>
          </p:cNvPicPr>
          <p:nvPr/>
        </p:nvPicPr>
        <p:blipFill rotWithShape="1">
          <a:blip r:embed="rId3">
            <a:extLst>
              <a:ext uri="{28A0092B-C50C-407E-A947-70E740481C1C}">
                <a14:useLocalDpi xmlns:a14="http://schemas.microsoft.com/office/drawing/2010/main" val="0"/>
              </a:ext>
            </a:extLst>
          </a:blip>
          <a:srcRect t="6735" b="6670"/>
          <a:stretch/>
        </p:blipFill>
        <p:spPr>
          <a:xfrm>
            <a:off x="1598219" y="0"/>
            <a:ext cx="5947562" cy="6858000"/>
          </a:xfrm>
          <a:prstGeom prst="rect">
            <a:avLst/>
          </a:prstGeom>
        </p:spPr>
      </p:pic>
      <p:sp>
        <p:nvSpPr>
          <p:cNvPr id="2" name="Text Placeholder 1"/>
          <p:cNvSpPr>
            <a:spLocks noGrp="1"/>
          </p:cNvSpPr>
          <p:nvPr>
            <p:ph type="body" sz="quarter" idx="10"/>
          </p:nvPr>
        </p:nvSpPr>
        <p:spPr/>
        <p:txBody>
          <a:bodyPr/>
          <a:lstStyle/>
          <a:p>
            <a:r>
              <a:rPr lang="en-US" dirty="0"/>
              <a:t>Group of Yemenite Jews</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There were two men in one city, the one rich and the other poor</a:t>
            </a:r>
          </a:p>
        </p:txBody>
      </p:sp>
    </p:spTree>
    <p:extLst>
      <p:ext uri="{BB962C8B-B14F-4D97-AF65-F5344CB8AC3E}">
        <p14:creationId xmlns:p14="http://schemas.microsoft.com/office/powerpoint/2010/main" val="23198826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David Street” sign in Jerusalem</a:t>
            </a:r>
          </a:p>
        </p:txBody>
      </p:sp>
      <p:sp>
        <p:nvSpPr>
          <p:cNvPr id="3" name="Text Placeholder 2"/>
          <p:cNvSpPr>
            <a:spLocks noGrp="1"/>
          </p:cNvSpPr>
          <p:nvPr>
            <p:ph type="body" sz="quarter" idx="12"/>
          </p:nvPr>
        </p:nvSpPr>
        <p:spPr/>
        <p:txBody>
          <a:bodyPr/>
          <a:lstStyle/>
          <a:p>
            <a:r>
              <a:rPr lang="en-US" dirty="0"/>
              <a:t>12:29</a:t>
            </a:r>
          </a:p>
        </p:txBody>
      </p:sp>
      <p:sp>
        <p:nvSpPr>
          <p:cNvPr id="4" name="Title 3"/>
          <p:cNvSpPr>
            <a:spLocks noGrp="1"/>
          </p:cNvSpPr>
          <p:nvPr>
            <p:ph type="title"/>
          </p:nvPr>
        </p:nvSpPr>
        <p:spPr/>
        <p:txBody>
          <a:bodyPr/>
          <a:lstStyle/>
          <a:p>
            <a:r>
              <a:rPr lang="en-US" dirty="0"/>
              <a:t>So David gathered all the people together and went to Rabbah, fought against it, and took it</a:t>
            </a:r>
          </a:p>
        </p:txBody>
      </p:sp>
      <p:pic>
        <p:nvPicPr>
          <p:cNvPr id="5" name="Picture 4" descr="King David street sign in Jerusalem, tb0724047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2993412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British Museum 2019-pcb\Assyria\Relief of city under siege, from Central Palace at Nimrud, ca 728 BC, tb0929196978.jpg"/>
          <p:cNvPicPr>
            <a:picLocks noChangeAspect="1" noChangeArrowheads="1"/>
          </p:cNvPicPr>
          <p:nvPr/>
        </p:nvPicPr>
        <p:blipFill rotWithShape="1">
          <a:blip r:embed="rId3">
            <a:extLst>
              <a:ext uri="{28A0092B-C50C-407E-A947-70E740481C1C}">
                <a14:useLocalDpi xmlns:a14="http://schemas.microsoft.com/office/drawing/2010/main" val="0"/>
              </a:ext>
            </a:extLst>
          </a:blip>
          <a:srcRect t="6826"/>
          <a:stretch/>
        </p:blipFill>
        <p:spPr bwMode="auto">
          <a:xfrm>
            <a:off x="357188" y="-1"/>
            <a:ext cx="8429625" cy="673878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archers working behind a shield, from the Central Palace at Nimrud, circa 728 BC</a:t>
            </a:r>
          </a:p>
        </p:txBody>
      </p:sp>
      <p:sp>
        <p:nvSpPr>
          <p:cNvPr id="3" name="Text Placeholder 2"/>
          <p:cNvSpPr>
            <a:spLocks noGrp="1"/>
          </p:cNvSpPr>
          <p:nvPr>
            <p:ph type="body" sz="quarter" idx="12"/>
          </p:nvPr>
        </p:nvSpPr>
        <p:spPr/>
        <p:txBody>
          <a:bodyPr/>
          <a:lstStyle/>
          <a:p>
            <a:r>
              <a:rPr lang="en-US" dirty="0"/>
              <a:t>12:29</a:t>
            </a:r>
          </a:p>
        </p:txBody>
      </p:sp>
      <p:sp>
        <p:nvSpPr>
          <p:cNvPr id="4" name="Title 3"/>
          <p:cNvSpPr>
            <a:spLocks noGrp="1"/>
          </p:cNvSpPr>
          <p:nvPr>
            <p:ph type="title"/>
          </p:nvPr>
        </p:nvSpPr>
        <p:spPr/>
        <p:txBody>
          <a:bodyPr/>
          <a:lstStyle/>
          <a:p>
            <a:r>
              <a:rPr lang="en-US" dirty="0"/>
              <a:t>So David gathered all the people together and went to Rabbah, fought against it, and took it</a:t>
            </a:r>
          </a:p>
        </p:txBody>
      </p:sp>
    </p:spTree>
    <p:extLst>
      <p:ext uri="{BB962C8B-B14F-4D97-AF65-F5344CB8AC3E}">
        <p14:creationId xmlns:p14="http://schemas.microsoft.com/office/powerpoint/2010/main" val="25485533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Siege scene from a Lycian tomb at </a:t>
            </a:r>
            <a:r>
              <a:rPr lang="en-US" dirty="0" err="1"/>
              <a:t>Xanthos</a:t>
            </a:r>
            <a:r>
              <a:rPr lang="en-US" dirty="0"/>
              <a:t>, circa 390–380 BC</a:t>
            </a:r>
          </a:p>
        </p:txBody>
      </p:sp>
      <p:sp>
        <p:nvSpPr>
          <p:cNvPr id="3" name="Text Placeholder 2"/>
          <p:cNvSpPr>
            <a:spLocks noGrp="1"/>
          </p:cNvSpPr>
          <p:nvPr>
            <p:ph type="body" sz="quarter" idx="12"/>
          </p:nvPr>
        </p:nvSpPr>
        <p:spPr/>
        <p:txBody>
          <a:bodyPr/>
          <a:lstStyle/>
          <a:p>
            <a:r>
              <a:rPr lang="en-US" dirty="0"/>
              <a:t>12:29</a:t>
            </a:r>
          </a:p>
        </p:txBody>
      </p:sp>
      <p:sp>
        <p:nvSpPr>
          <p:cNvPr id="4" name="Title 3"/>
          <p:cNvSpPr>
            <a:spLocks noGrp="1"/>
          </p:cNvSpPr>
          <p:nvPr>
            <p:ph type="title"/>
          </p:nvPr>
        </p:nvSpPr>
        <p:spPr/>
        <p:txBody>
          <a:bodyPr/>
          <a:lstStyle/>
          <a:p>
            <a:r>
              <a:rPr lang="en-US" dirty="0"/>
              <a:t>So David gathered all the people together and went to Rabbah, fought against it, and took it</a:t>
            </a:r>
          </a:p>
        </p:txBody>
      </p:sp>
      <p:pic>
        <p:nvPicPr>
          <p:cNvPr id="6146" name="Picture 2" descr="C:\Users\Kris\Documents\Bolen\PCB size\British Museum 2019-pcb\Nereid Monument\Siege scene from lesser podium frieze of Nereid Monument, Lycian tomb at Xanthos, ca 390-380 BC, tb093019903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03338"/>
            <a:ext cx="9144000" cy="4251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944559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4 0Adds 2012\19 Museum\Rome Museums\Vatican Museum\Gregoriano Egyptian\Siege of fortified city of Bit-Bunakki in Elam, from Nineveh palace of Ashurbanipal, 648-631 BC, tb0512176436.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4000"/>
                    </a14:imgEffect>
                  </a14:imgLayer>
                </a14:imgProps>
              </a:ext>
              <a:ext uri="{28A0092B-C50C-407E-A947-70E740481C1C}">
                <a14:useLocalDpi xmlns:a14="http://schemas.microsoft.com/office/drawing/2010/main" val="0"/>
              </a:ext>
            </a:extLst>
          </a:blip>
          <a:srcRect/>
          <a:stretch>
            <a:fillRect/>
          </a:stretch>
        </p:blipFill>
        <p:spPr bwMode="auto">
          <a:xfrm>
            <a:off x="0" y="238125"/>
            <a:ext cx="9144000" cy="63817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Siege of the fortified city of Bit-</a:t>
            </a:r>
            <a:r>
              <a:rPr lang="en-US" dirty="0" err="1"/>
              <a:t>Bunakki</a:t>
            </a:r>
            <a:r>
              <a:rPr lang="en-US" dirty="0"/>
              <a:t> in Elam, from Nineveh, 7th century BC</a:t>
            </a:r>
          </a:p>
        </p:txBody>
      </p:sp>
      <p:sp>
        <p:nvSpPr>
          <p:cNvPr id="3" name="Text Placeholder 2"/>
          <p:cNvSpPr>
            <a:spLocks noGrp="1"/>
          </p:cNvSpPr>
          <p:nvPr>
            <p:ph type="body" sz="quarter" idx="12"/>
          </p:nvPr>
        </p:nvSpPr>
        <p:spPr/>
        <p:txBody>
          <a:bodyPr/>
          <a:lstStyle/>
          <a:p>
            <a:r>
              <a:rPr lang="en-US" dirty="0"/>
              <a:t>12:29</a:t>
            </a:r>
          </a:p>
        </p:txBody>
      </p:sp>
      <p:sp>
        <p:nvSpPr>
          <p:cNvPr id="4" name="Title 3"/>
          <p:cNvSpPr>
            <a:spLocks noGrp="1"/>
          </p:cNvSpPr>
          <p:nvPr>
            <p:ph type="title"/>
          </p:nvPr>
        </p:nvSpPr>
        <p:spPr/>
        <p:txBody>
          <a:bodyPr/>
          <a:lstStyle/>
          <a:p>
            <a:r>
              <a:rPr lang="en-US" dirty="0"/>
              <a:t>So David gathered all the people together and went to Rabbah, fought against it, and took it</a:t>
            </a:r>
          </a:p>
        </p:txBody>
      </p:sp>
    </p:spTree>
    <p:extLst>
      <p:ext uri="{BB962C8B-B14F-4D97-AF65-F5344CB8AC3E}">
        <p14:creationId xmlns:p14="http://schemas.microsoft.com/office/powerpoint/2010/main" val="327197061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List of known Ammonite kings</a:t>
            </a:r>
          </a:p>
        </p:txBody>
      </p:sp>
      <p:sp>
        <p:nvSpPr>
          <p:cNvPr id="3" name="Text Placeholder 2"/>
          <p:cNvSpPr>
            <a:spLocks noGrp="1"/>
          </p:cNvSpPr>
          <p:nvPr>
            <p:ph type="body" sz="quarter" idx="12"/>
          </p:nvPr>
        </p:nvSpPr>
        <p:spPr/>
        <p:txBody>
          <a:bodyPr/>
          <a:lstStyle/>
          <a:p>
            <a:r>
              <a:rPr lang="en-US" dirty="0"/>
              <a:t>12:30</a:t>
            </a:r>
          </a:p>
        </p:txBody>
      </p:sp>
      <p:sp>
        <p:nvSpPr>
          <p:cNvPr id="4" name="Title 3"/>
          <p:cNvSpPr>
            <a:spLocks noGrp="1"/>
          </p:cNvSpPr>
          <p:nvPr>
            <p:ph type="title"/>
          </p:nvPr>
        </p:nvSpPr>
        <p:spPr/>
        <p:txBody>
          <a:bodyPr/>
          <a:lstStyle/>
          <a:p>
            <a:r>
              <a:rPr lang="en-US" dirty="0"/>
              <a:t>He took the crown of their king from off his head</a:t>
            </a:r>
          </a:p>
        </p:txBody>
      </p:sp>
      <p:pic>
        <p:nvPicPr>
          <p:cNvPr id="5" name="Picture 4" descr="Regnal Chronology, Kings of Amm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6761" y="381001"/>
            <a:ext cx="4170479" cy="6095999"/>
          </a:xfrm>
          <a:prstGeom prst="rect">
            <a:avLst/>
          </a:prstGeom>
        </p:spPr>
      </p:pic>
    </p:spTree>
    <p:extLst>
      <p:ext uri="{BB962C8B-B14F-4D97-AF65-F5344CB8AC3E}">
        <p14:creationId xmlns:p14="http://schemas.microsoft.com/office/powerpoint/2010/main" val="94925487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Yerah Azar king of Ammonites statue, 8th c, tb060303083-001.jpg"/>
          <p:cNvPicPr>
            <a:picLocks noChangeAspect="1"/>
          </p:cNvPicPr>
          <p:nvPr/>
        </p:nvPicPr>
        <p:blipFill rotWithShape="1">
          <a:blip r:embed="rId3" cstate="print">
            <a:extLst>
              <a:ext uri="{28A0092B-C50C-407E-A947-70E740481C1C}">
                <a14:useLocalDpi xmlns:a14="http://schemas.microsoft.com/office/drawing/2010/main" val="0"/>
              </a:ext>
            </a:extLst>
          </a:blip>
          <a:srcRect b="2317"/>
          <a:stretch/>
        </p:blipFill>
        <p:spPr>
          <a:xfrm>
            <a:off x="2687458" y="238550"/>
            <a:ext cx="3769085" cy="6380900"/>
          </a:xfrm>
          <a:prstGeom prst="rect">
            <a:avLst/>
          </a:prstGeom>
        </p:spPr>
      </p:pic>
      <p:sp>
        <p:nvSpPr>
          <p:cNvPr id="2" name="Text Placeholder 1"/>
          <p:cNvSpPr>
            <a:spLocks noGrp="1"/>
          </p:cNvSpPr>
          <p:nvPr>
            <p:ph type="body" sz="quarter" idx="10"/>
          </p:nvPr>
        </p:nvSpPr>
        <p:spPr/>
        <p:txBody>
          <a:bodyPr/>
          <a:lstStyle/>
          <a:p>
            <a:r>
              <a:rPr lang="en-US" dirty="0"/>
              <a:t>Statue of the Ammonite king </a:t>
            </a:r>
            <a:r>
              <a:rPr lang="en-US" dirty="0" err="1"/>
              <a:t>Yerah</a:t>
            </a:r>
            <a:r>
              <a:rPr lang="en-US" dirty="0"/>
              <a:t> Azar, 8th century BC</a:t>
            </a:r>
          </a:p>
        </p:txBody>
      </p:sp>
      <p:sp>
        <p:nvSpPr>
          <p:cNvPr id="3" name="Text Placeholder 2"/>
          <p:cNvSpPr>
            <a:spLocks noGrp="1"/>
          </p:cNvSpPr>
          <p:nvPr>
            <p:ph type="body" sz="quarter" idx="12"/>
          </p:nvPr>
        </p:nvSpPr>
        <p:spPr/>
        <p:txBody>
          <a:bodyPr/>
          <a:lstStyle/>
          <a:p>
            <a:r>
              <a:rPr lang="en-US" dirty="0"/>
              <a:t>12:30</a:t>
            </a:r>
          </a:p>
        </p:txBody>
      </p:sp>
      <p:sp>
        <p:nvSpPr>
          <p:cNvPr id="4" name="Title 3"/>
          <p:cNvSpPr>
            <a:spLocks noGrp="1"/>
          </p:cNvSpPr>
          <p:nvPr>
            <p:ph type="title"/>
          </p:nvPr>
        </p:nvSpPr>
        <p:spPr/>
        <p:txBody>
          <a:bodyPr/>
          <a:lstStyle/>
          <a:p>
            <a:r>
              <a:rPr lang="en-US" dirty="0"/>
              <a:t>He took the crown of their king from off his head</a:t>
            </a:r>
          </a:p>
        </p:txBody>
      </p:sp>
    </p:spTree>
    <p:extLst>
      <p:ext uri="{BB962C8B-B14F-4D97-AF65-F5344CB8AC3E}">
        <p14:creationId xmlns:p14="http://schemas.microsoft.com/office/powerpoint/2010/main" val="31497658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4A3C50-EB2F-443C-B82F-880EB18FF5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4016" y="0"/>
            <a:ext cx="4315968" cy="6858000"/>
          </a:xfrm>
          <a:prstGeom prst="rect">
            <a:avLst/>
          </a:prstGeom>
        </p:spPr>
      </p:pic>
      <p:sp>
        <p:nvSpPr>
          <p:cNvPr id="2" name="Text Placeholder 1"/>
          <p:cNvSpPr>
            <a:spLocks noGrp="1"/>
          </p:cNvSpPr>
          <p:nvPr>
            <p:ph type="body" sz="quarter" idx="10"/>
          </p:nvPr>
        </p:nvSpPr>
        <p:spPr/>
        <p:txBody>
          <a:bodyPr/>
          <a:lstStyle/>
          <a:p>
            <a:r>
              <a:rPr lang="en-US" dirty="0"/>
              <a:t>Head of Ammonite deity wearing crown, from Ammon, late 8th century BC</a:t>
            </a:r>
          </a:p>
        </p:txBody>
      </p:sp>
      <p:sp>
        <p:nvSpPr>
          <p:cNvPr id="3" name="Text Placeholder 2"/>
          <p:cNvSpPr>
            <a:spLocks noGrp="1"/>
          </p:cNvSpPr>
          <p:nvPr>
            <p:ph type="body" sz="quarter" idx="12"/>
          </p:nvPr>
        </p:nvSpPr>
        <p:spPr/>
        <p:txBody>
          <a:bodyPr/>
          <a:lstStyle/>
          <a:p>
            <a:r>
              <a:rPr lang="en-US" dirty="0"/>
              <a:t>12:30</a:t>
            </a:r>
          </a:p>
        </p:txBody>
      </p:sp>
      <p:sp>
        <p:nvSpPr>
          <p:cNvPr id="4" name="Title 3"/>
          <p:cNvSpPr>
            <a:spLocks noGrp="1"/>
          </p:cNvSpPr>
          <p:nvPr>
            <p:ph type="title"/>
          </p:nvPr>
        </p:nvSpPr>
        <p:spPr/>
        <p:txBody>
          <a:bodyPr/>
          <a:lstStyle/>
          <a:p>
            <a:r>
              <a:rPr lang="en-US" dirty="0"/>
              <a:t>He took the crown of their king from off his head</a:t>
            </a:r>
          </a:p>
        </p:txBody>
      </p:sp>
    </p:spTree>
    <p:extLst>
      <p:ext uri="{BB962C8B-B14F-4D97-AF65-F5344CB8AC3E}">
        <p14:creationId xmlns:p14="http://schemas.microsoft.com/office/powerpoint/2010/main" val="208320541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wo Neo-Assyrian officials weighing talents of precious metal (gold or silver), Khorsabad, Bott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0321" y="0"/>
            <a:ext cx="6463358" cy="6858000"/>
          </a:xfrm>
          <a:prstGeom prst="rect">
            <a:avLst/>
          </a:prstGeom>
        </p:spPr>
      </p:pic>
      <p:sp>
        <p:nvSpPr>
          <p:cNvPr id="2" name="Text Placeholder 1"/>
          <p:cNvSpPr>
            <a:spLocks noGrp="1"/>
          </p:cNvSpPr>
          <p:nvPr>
            <p:ph type="body" sz="quarter" idx="10"/>
          </p:nvPr>
        </p:nvSpPr>
        <p:spPr/>
        <p:txBody>
          <a:bodyPr/>
          <a:lstStyle/>
          <a:p>
            <a:r>
              <a:rPr lang="en-US" dirty="0"/>
              <a:t>Relief of two Neo-Assyrian officials weighing talents of precious metal, from </a:t>
            </a:r>
            <a:r>
              <a:rPr lang="en-US" dirty="0" err="1"/>
              <a:t>Khorsabad</a:t>
            </a:r>
            <a:r>
              <a:rPr lang="en-US" dirty="0"/>
              <a:t> (sketch)</a:t>
            </a:r>
          </a:p>
        </p:txBody>
      </p:sp>
      <p:sp>
        <p:nvSpPr>
          <p:cNvPr id="3" name="Text Placeholder 2"/>
          <p:cNvSpPr>
            <a:spLocks noGrp="1"/>
          </p:cNvSpPr>
          <p:nvPr>
            <p:ph type="body" sz="quarter" idx="12"/>
          </p:nvPr>
        </p:nvSpPr>
        <p:spPr/>
        <p:txBody>
          <a:bodyPr/>
          <a:lstStyle/>
          <a:p>
            <a:r>
              <a:rPr lang="en-US" dirty="0"/>
              <a:t>12:30</a:t>
            </a:r>
          </a:p>
        </p:txBody>
      </p:sp>
      <p:sp>
        <p:nvSpPr>
          <p:cNvPr id="4" name="Title 3"/>
          <p:cNvSpPr>
            <a:spLocks noGrp="1"/>
          </p:cNvSpPr>
          <p:nvPr>
            <p:ph type="title"/>
          </p:nvPr>
        </p:nvSpPr>
        <p:spPr/>
        <p:txBody>
          <a:bodyPr/>
          <a:lstStyle/>
          <a:p>
            <a:r>
              <a:rPr lang="en-US" dirty="0"/>
              <a:t>The weight of it was a talent of gold, and in it was a precious stone</a:t>
            </a:r>
          </a:p>
        </p:txBody>
      </p:sp>
    </p:spTree>
    <p:extLst>
      <p:ext uri="{BB962C8B-B14F-4D97-AF65-F5344CB8AC3E}">
        <p14:creationId xmlns:p14="http://schemas.microsoft.com/office/powerpoint/2010/main" val="165407144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lion weight, about one Babylonian talent, from </a:t>
            </a:r>
            <a:r>
              <a:rPr lang="en-US" dirty="0" err="1"/>
              <a:t>Abydus</a:t>
            </a:r>
            <a:r>
              <a:rPr lang="en-US" dirty="0"/>
              <a:t> near Troy, circa 450 BC</a:t>
            </a:r>
          </a:p>
        </p:txBody>
      </p:sp>
      <p:sp>
        <p:nvSpPr>
          <p:cNvPr id="3" name="Text Placeholder 2"/>
          <p:cNvSpPr>
            <a:spLocks noGrp="1"/>
          </p:cNvSpPr>
          <p:nvPr>
            <p:ph type="body" sz="quarter" idx="12"/>
          </p:nvPr>
        </p:nvSpPr>
        <p:spPr/>
        <p:txBody>
          <a:bodyPr/>
          <a:lstStyle/>
          <a:p>
            <a:r>
              <a:rPr lang="en-US" dirty="0"/>
              <a:t>12:30</a:t>
            </a:r>
          </a:p>
        </p:txBody>
      </p:sp>
      <p:sp>
        <p:nvSpPr>
          <p:cNvPr id="4" name="Title 3"/>
          <p:cNvSpPr>
            <a:spLocks noGrp="1"/>
          </p:cNvSpPr>
          <p:nvPr>
            <p:ph type="title"/>
          </p:nvPr>
        </p:nvSpPr>
        <p:spPr/>
        <p:txBody>
          <a:bodyPr/>
          <a:lstStyle/>
          <a:p>
            <a:r>
              <a:rPr lang="en-US" dirty="0"/>
              <a:t>The weight of it was a talent of gold, and in it was a precious stone</a:t>
            </a:r>
          </a:p>
        </p:txBody>
      </p:sp>
      <p:pic>
        <p:nvPicPr>
          <p:cNvPr id="7170" name="Picture 2" descr="C:\Users\Kris\Documents\Bolen\PCB size\British Museum 2019-pcb\Persia\Lion weight with Aramaic inscription, ca one Babylonian talent, from Abydus near Troy, mid 6th-4th c BC, tb09291969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5463"/>
            <a:ext cx="9144000" cy="5807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398288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Rijksmuseum van Oudheden\Ancient Egypt\Dra Abu el-Naga, silver diadem crown of King Nubkheperre Intef, Second Intermediate Period, 17th dynasty, adr1805206460.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30000"/>
                    </a14:imgEffect>
                    <a14:imgEffect>
                      <a14:brightnessContrast bright="20000"/>
                    </a14:imgEffect>
                  </a14:imgLayer>
                </a14:imgProps>
              </a:ext>
              <a:ext uri="{28A0092B-C50C-407E-A947-70E740481C1C}">
                <a14:useLocalDpi xmlns:a14="http://schemas.microsoft.com/office/drawing/2010/main" val="0"/>
              </a:ext>
            </a:extLst>
          </a:blip>
          <a:srcRect b="2500"/>
          <a:stretch/>
        </p:blipFill>
        <p:spPr bwMode="auto">
          <a:xfrm>
            <a:off x="980723" y="171449"/>
            <a:ext cx="7180892" cy="668655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Bejeweled crown of King </a:t>
            </a:r>
            <a:r>
              <a:rPr lang="en-US" dirty="0" err="1"/>
              <a:t>Nubkheperre</a:t>
            </a:r>
            <a:r>
              <a:rPr lang="en-US" dirty="0"/>
              <a:t> </a:t>
            </a:r>
            <a:r>
              <a:rPr lang="en-US" dirty="0" err="1"/>
              <a:t>Intef</a:t>
            </a:r>
            <a:r>
              <a:rPr lang="en-US" dirty="0"/>
              <a:t>, from Egypt, circa 1600 BC</a:t>
            </a:r>
          </a:p>
        </p:txBody>
      </p:sp>
      <p:sp>
        <p:nvSpPr>
          <p:cNvPr id="3" name="Text Placeholder 2"/>
          <p:cNvSpPr>
            <a:spLocks noGrp="1"/>
          </p:cNvSpPr>
          <p:nvPr>
            <p:ph type="body" sz="quarter" idx="12"/>
          </p:nvPr>
        </p:nvSpPr>
        <p:spPr/>
        <p:txBody>
          <a:bodyPr/>
          <a:lstStyle/>
          <a:p>
            <a:r>
              <a:rPr lang="en-US" dirty="0"/>
              <a:t>12:30</a:t>
            </a:r>
          </a:p>
        </p:txBody>
      </p:sp>
      <p:sp>
        <p:nvSpPr>
          <p:cNvPr id="4" name="Title 3"/>
          <p:cNvSpPr>
            <a:spLocks noGrp="1"/>
          </p:cNvSpPr>
          <p:nvPr>
            <p:ph type="title"/>
          </p:nvPr>
        </p:nvSpPr>
        <p:spPr/>
        <p:txBody>
          <a:bodyPr/>
          <a:lstStyle/>
          <a:p>
            <a:r>
              <a:rPr lang="en-US" dirty="0"/>
              <a:t>The weight of it was a talent of gold, and in it was a precious stone</a:t>
            </a:r>
          </a:p>
        </p:txBody>
      </p:sp>
    </p:spTree>
    <p:extLst>
      <p:ext uri="{BB962C8B-B14F-4D97-AF65-F5344CB8AC3E}">
        <p14:creationId xmlns:p14="http://schemas.microsoft.com/office/powerpoint/2010/main" val="310003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oor family, mat06417.jpg"/>
          <p:cNvPicPr>
            <a:picLocks noChangeAspect="1"/>
          </p:cNvPicPr>
          <p:nvPr/>
        </p:nvPicPr>
        <p:blipFill rotWithShape="1">
          <a:blip r:embed="rId3">
            <a:extLst>
              <a:ext uri="{28A0092B-C50C-407E-A947-70E740481C1C}">
                <a14:useLocalDpi xmlns:a14="http://schemas.microsoft.com/office/drawing/2010/main" val="0"/>
              </a:ext>
            </a:extLst>
          </a:blip>
          <a:srcRect t="5733" b="8264"/>
          <a:stretch/>
        </p:blipFill>
        <p:spPr>
          <a:xfrm>
            <a:off x="856031" y="0"/>
            <a:ext cx="7431938" cy="6858000"/>
          </a:xfrm>
          <a:prstGeom prst="rect">
            <a:avLst/>
          </a:prstGeom>
        </p:spPr>
      </p:pic>
      <p:sp>
        <p:nvSpPr>
          <p:cNvPr id="2" name="Text Placeholder 1"/>
          <p:cNvSpPr>
            <a:spLocks noGrp="1"/>
          </p:cNvSpPr>
          <p:nvPr>
            <p:ph type="body" sz="quarter" idx="10"/>
          </p:nvPr>
        </p:nvSpPr>
        <p:spPr/>
        <p:txBody>
          <a:bodyPr/>
          <a:lstStyle/>
          <a:p>
            <a:r>
              <a:rPr lang="en-US" dirty="0"/>
              <a:t>Poor family</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There were two men in one city, the one rich and the other poor</a:t>
            </a:r>
          </a:p>
        </p:txBody>
      </p:sp>
    </p:spTree>
    <p:extLst>
      <p:ext uri="{BB962C8B-B14F-4D97-AF65-F5344CB8AC3E}">
        <p14:creationId xmlns:p14="http://schemas.microsoft.com/office/powerpoint/2010/main" val="138013790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sitting, vase, small&#10;&#10;Description automatically generated">
            <a:extLst>
              <a:ext uri="{FF2B5EF4-FFF2-40B4-BE49-F238E27FC236}">
                <a16:creationId xmlns:a16="http://schemas.microsoft.com/office/drawing/2014/main" id="{FC492D3E-CAC3-4A56-A110-1C9E85A2D3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Bronze horned crown with lapis lazuli band, from Mesopotamia, circa 2100–1800 BC</a:t>
            </a:r>
          </a:p>
        </p:txBody>
      </p:sp>
      <p:sp>
        <p:nvSpPr>
          <p:cNvPr id="3" name="Text Placeholder 2"/>
          <p:cNvSpPr>
            <a:spLocks noGrp="1"/>
          </p:cNvSpPr>
          <p:nvPr>
            <p:ph type="body" sz="quarter" idx="12"/>
          </p:nvPr>
        </p:nvSpPr>
        <p:spPr/>
        <p:txBody>
          <a:bodyPr/>
          <a:lstStyle/>
          <a:p>
            <a:r>
              <a:rPr lang="en-US" dirty="0"/>
              <a:t>12:30</a:t>
            </a:r>
          </a:p>
        </p:txBody>
      </p:sp>
      <p:sp>
        <p:nvSpPr>
          <p:cNvPr id="4" name="Title 3"/>
          <p:cNvSpPr>
            <a:spLocks noGrp="1"/>
          </p:cNvSpPr>
          <p:nvPr>
            <p:ph type="title"/>
          </p:nvPr>
        </p:nvSpPr>
        <p:spPr/>
        <p:txBody>
          <a:bodyPr/>
          <a:lstStyle/>
          <a:p>
            <a:r>
              <a:rPr lang="en-US" dirty="0"/>
              <a:t>The weight of it was a talent of gold, and in it was a precious stone</a:t>
            </a:r>
          </a:p>
        </p:txBody>
      </p:sp>
    </p:spTree>
    <p:extLst>
      <p:ext uri="{BB962C8B-B14F-4D97-AF65-F5344CB8AC3E}">
        <p14:creationId xmlns:p14="http://schemas.microsoft.com/office/powerpoint/2010/main" val="117040327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4 0Adds 2012\19 Museum\US Museums\Metropolitan Museum-pcb\Greek and Roman Periods\Crimean Peninsula perhaps, gold diadem with Herakles knot, Hellenistic period, 200-150 BC, crown, adr1605244023.jpg"/>
          <p:cNvPicPr>
            <a:picLocks noChangeAspect="1" noChangeArrowheads="1"/>
          </p:cNvPicPr>
          <p:nvPr/>
        </p:nvPicPr>
        <p:blipFill rotWithShape="1">
          <a:blip r:embed="rId3">
            <a:extLst>
              <a:ext uri="{28A0092B-C50C-407E-A947-70E740481C1C}">
                <a14:useLocalDpi xmlns:a14="http://schemas.microsoft.com/office/drawing/2010/main" val="0"/>
              </a:ext>
            </a:extLst>
          </a:blip>
          <a:srcRect t="11348"/>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Gold crown with a Herakles knot, Hellenistic period, circa 200–150 BC</a:t>
            </a:r>
          </a:p>
        </p:txBody>
      </p:sp>
      <p:sp>
        <p:nvSpPr>
          <p:cNvPr id="3" name="Text Placeholder 2"/>
          <p:cNvSpPr>
            <a:spLocks noGrp="1"/>
          </p:cNvSpPr>
          <p:nvPr>
            <p:ph type="body" sz="quarter" idx="12"/>
          </p:nvPr>
        </p:nvSpPr>
        <p:spPr/>
        <p:txBody>
          <a:bodyPr/>
          <a:lstStyle/>
          <a:p>
            <a:r>
              <a:rPr lang="en-US" dirty="0"/>
              <a:t>12:30</a:t>
            </a:r>
          </a:p>
        </p:txBody>
      </p:sp>
      <p:sp>
        <p:nvSpPr>
          <p:cNvPr id="4" name="Title 3"/>
          <p:cNvSpPr>
            <a:spLocks noGrp="1"/>
          </p:cNvSpPr>
          <p:nvPr>
            <p:ph type="title"/>
          </p:nvPr>
        </p:nvSpPr>
        <p:spPr/>
        <p:txBody>
          <a:bodyPr/>
          <a:lstStyle/>
          <a:p>
            <a:r>
              <a:rPr lang="en-US" dirty="0"/>
              <a:t>The weight of it was a talent of gold, and in it was a precious stone</a:t>
            </a:r>
          </a:p>
        </p:txBody>
      </p:sp>
    </p:spTree>
    <p:extLst>
      <p:ext uri="{BB962C8B-B14F-4D97-AF65-F5344CB8AC3E}">
        <p14:creationId xmlns:p14="http://schemas.microsoft.com/office/powerpoint/2010/main" val="381742426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building&#10;&#10;Description automatically generated">
            <a:extLst>
              <a:ext uri="{FF2B5EF4-FFF2-40B4-BE49-F238E27FC236}">
                <a16:creationId xmlns:a16="http://schemas.microsoft.com/office/drawing/2014/main" id="{B29F3D29-303D-4F85-8CCE-8C535CF102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3568"/>
            <a:ext cx="9144000" cy="6272784"/>
          </a:xfrm>
          <a:prstGeom prst="rect">
            <a:avLst/>
          </a:prstGeom>
        </p:spPr>
      </p:pic>
      <p:sp>
        <p:nvSpPr>
          <p:cNvPr id="2" name="Text Placeholder 1"/>
          <p:cNvSpPr>
            <a:spLocks noGrp="1"/>
          </p:cNvSpPr>
          <p:nvPr>
            <p:ph type="body" sz="quarter" idx="10"/>
          </p:nvPr>
        </p:nvSpPr>
        <p:spPr/>
        <p:txBody>
          <a:bodyPr/>
          <a:lstStyle/>
          <a:p>
            <a:r>
              <a:rPr lang="en-US" dirty="0"/>
              <a:t>Ashurbanipal reviews booty in Babylon, 648 BC</a:t>
            </a:r>
          </a:p>
        </p:txBody>
      </p:sp>
      <p:sp>
        <p:nvSpPr>
          <p:cNvPr id="3" name="Text Placeholder 2"/>
          <p:cNvSpPr>
            <a:spLocks noGrp="1"/>
          </p:cNvSpPr>
          <p:nvPr>
            <p:ph type="body" sz="quarter" idx="12"/>
          </p:nvPr>
        </p:nvSpPr>
        <p:spPr/>
        <p:txBody>
          <a:bodyPr/>
          <a:lstStyle/>
          <a:p>
            <a:r>
              <a:rPr lang="en-US" dirty="0"/>
              <a:t>12:30</a:t>
            </a:r>
          </a:p>
        </p:txBody>
      </p:sp>
      <p:sp>
        <p:nvSpPr>
          <p:cNvPr id="4" name="Title 3"/>
          <p:cNvSpPr>
            <a:spLocks noGrp="1"/>
          </p:cNvSpPr>
          <p:nvPr>
            <p:ph type="title"/>
          </p:nvPr>
        </p:nvSpPr>
        <p:spPr/>
        <p:txBody>
          <a:bodyPr/>
          <a:lstStyle/>
          <a:p>
            <a:r>
              <a:rPr lang="en-US" dirty="0"/>
              <a:t>And he brought out the spoil of the city, a very great amount</a:t>
            </a:r>
          </a:p>
        </p:txBody>
      </p:sp>
    </p:spTree>
    <p:extLst>
      <p:ext uri="{BB962C8B-B14F-4D97-AF65-F5344CB8AC3E}">
        <p14:creationId xmlns:p14="http://schemas.microsoft.com/office/powerpoint/2010/main" val="55005802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Assyrian officials with a procession of prisoners and booty, from Nimrud, 9th century BC</a:t>
            </a:r>
          </a:p>
        </p:txBody>
      </p:sp>
      <p:sp>
        <p:nvSpPr>
          <p:cNvPr id="3" name="Text Placeholder 2"/>
          <p:cNvSpPr>
            <a:spLocks noGrp="1"/>
          </p:cNvSpPr>
          <p:nvPr>
            <p:ph type="body" sz="quarter" idx="12"/>
          </p:nvPr>
        </p:nvSpPr>
        <p:spPr/>
        <p:txBody>
          <a:bodyPr/>
          <a:lstStyle/>
          <a:p>
            <a:r>
              <a:rPr lang="en-US" dirty="0"/>
              <a:t>12:30</a:t>
            </a:r>
          </a:p>
        </p:txBody>
      </p:sp>
      <p:sp>
        <p:nvSpPr>
          <p:cNvPr id="4" name="Title 3"/>
          <p:cNvSpPr>
            <a:spLocks noGrp="1"/>
          </p:cNvSpPr>
          <p:nvPr>
            <p:ph type="title"/>
          </p:nvPr>
        </p:nvSpPr>
        <p:spPr/>
        <p:txBody>
          <a:bodyPr/>
          <a:lstStyle/>
          <a:p>
            <a:r>
              <a:rPr lang="en-US" dirty="0"/>
              <a:t>And he brought out the spoil of the city, a very great amount</a:t>
            </a:r>
          </a:p>
        </p:txBody>
      </p:sp>
      <p:pic>
        <p:nvPicPr>
          <p:cNvPr id="17410" name="Picture 2" descr="C:\Users\Kris\Documents\Bolen\PCB size\British Museum-pcb\Assyria\Nimrud, Assyrian officials with procession of prisoners and booty, reign of Ashurnasirpal II, adr18051943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71600"/>
            <a:ext cx="91440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562528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descr="C:\Users\Kris\Documents\Bolen\03 Museums 2014\Italy Museums\Vatican Museum\Assyrian soldiers with booty of Levant town, from Sennacherib's palace at Nineveh, tb111802009.jpg"/>
          <p:cNvPicPr>
            <a:picLocks noChangeAspect="1" noChangeArrowheads="1"/>
          </p:cNvPicPr>
          <p:nvPr/>
        </p:nvPicPr>
        <p:blipFill rotWithShape="1">
          <a:blip r:embed="rId3">
            <a:extLst>
              <a:ext uri="{28A0092B-C50C-407E-A947-70E740481C1C}">
                <a14:useLocalDpi xmlns:a14="http://schemas.microsoft.com/office/drawing/2010/main" val="0"/>
              </a:ext>
            </a:extLst>
          </a:blip>
          <a:srcRect t="3349" b="5094"/>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carrying pieces of booty from a town in the Levant, circa 700 BC</a:t>
            </a:r>
          </a:p>
        </p:txBody>
      </p:sp>
      <p:sp>
        <p:nvSpPr>
          <p:cNvPr id="3" name="Text Placeholder 2"/>
          <p:cNvSpPr>
            <a:spLocks noGrp="1"/>
          </p:cNvSpPr>
          <p:nvPr>
            <p:ph type="body" sz="quarter" idx="12"/>
          </p:nvPr>
        </p:nvSpPr>
        <p:spPr/>
        <p:txBody>
          <a:bodyPr/>
          <a:lstStyle/>
          <a:p>
            <a:r>
              <a:rPr lang="en-US" dirty="0"/>
              <a:t>12:30</a:t>
            </a:r>
          </a:p>
        </p:txBody>
      </p:sp>
      <p:sp>
        <p:nvSpPr>
          <p:cNvPr id="4" name="Title 3"/>
          <p:cNvSpPr>
            <a:spLocks noGrp="1"/>
          </p:cNvSpPr>
          <p:nvPr>
            <p:ph type="title"/>
          </p:nvPr>
        </p:nvSpPr>
        <p:spPr/>
        <p:txBody>
          <a:bodyPr/>
          <a:lstStyle/>
          <a:p>
            <a:r>
              <a:rPr lang="en-US" dirty="0"/>
              <a:t>And he brought out the spoil of the city, a very great amount</a:t>
            </a:r>
          </a:p>
        </p:txBody>
      </p:sp>
    </p:spTree>
    <p:extLst>
      <p:ext uri="{BB962C8B-B14F-4D97-AF65-F5344CB8AC3E}">
        <p14:creationId xmlns:p14="http://schemas.microsoft.com/office/powerpoint/2010/main" val="391281882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Kris\Documents\Bolen\03 Museums 2014\UK Museums\British Museum\Lachish Reliefs\Lachish reliefs, panel 8, chariot, tb112004307.jpg"/>
          <p:cNvPicPr>
            <a:picLocks noChangeAspect="1" noChangeArrowheads="1"/>
          </p:cNvPicPr>
          <p:nvPr/>
        </p:nvPicPr>
        <p:blipFill rotWithShape="1">
          <a:blip r:embed="rId3">
            <a:extLst>
              <a:ext uri="{28A0092B-C50C-407E-A947-70E740481C1C}">
                <a14:useLocalDpi xmlns:a14="http://schemas.microsoft.com/office/drawing/2010/main" val="0"/>
              </a:ext>
            </a:extLst>
          </a:blip>
          <a:srcRect r="1131"/>
          <a:stretch/>
        </p:blipFill>
        <p:spPr bwMode="auto">
          <a:xfrm>
            <a:off x="0" y="369331"/>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spoil being taken from the city of Lachish, reign of Sennacherib, circa 700 BC</a:t>
            </a:r>
          </a:p>
        </p:txBody>
      </p:sp>
      <p:sp>
        <p:nvSpPr>
          <p:cNvPr id="3" name="Text Placeholder 2"/>
          <p:cNvSpPr>
            <a:spLocks noGrp="1"/>
          </p:cNvSpPr>
          <p:nvPr>
            <p:ph type="body" sz="quarter" idx="12"/>
          </p:nvPr>
        </p:nvSpPr>
        <p:spPr/>
        <p:txBody>
          <a:bodyPr/>
          <a:lstStyle/>
          <a:p>
            <a:r>
              <a:rPr lang="is-IS"/>
              <a:t>12:30</a:t>
            </a:r>
            <a:endParaRPr lang="en-US" dirty="0"/>
          </a:p>
        </p:txBody>
      </p:sp>
      <p:sp>
        <p:nvSpPr>
          <p:cNvPr id="4" name="Title 3"/>
          <p:cNvSpPr>
            <a:spLocks noGrp="1"/>
          </p:cNvSpPr>
          <p:nvPr>
            <p:ph type="title"/>
          </p:nvPr>
        </p:nvSpPr>
        <p:spPr/>
        <p:txBody>
          <a:bodyPr/>
          <a:lstStyle/>
          <a:p>
            <a:r>
              <a:rPr lang="en-US" dirty="0"/>
              <a:t>And he brought out the spoil of the city, a very great amount</a:t>
            </a:r>
          </a:p>
        </p:txBody>
      </p:sp>
    </p:spTree>
    <p:extLst>
      <p:ext uri="{BB962C8B-B14F-4D97-AF65-F5344CB8AC3E}">
        <p14:creationId xmlns:p14="http://schemas.microsoft.com/office/powerpoint/2010/main" val="250635137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Users\Kris\Documents\Bolen\03 Museums 2014\UK Museums\British Museum\Lachish Reliefs\Lachish reliefs, panel 10, men flayed, tb112004318.jpg"/>
          <p:cNvPicPr>
            <a:picLocks noChangeAspect="1" noChangeArrowheads="1"/>
          </p:cNvPicPr>
          <p:nvPr/>
        </p:nvPicPr>
        <p:blipFill rotWithShape="1">
          <a:blip r:embed="rId3">
            <a:extLst>
              <a:ext uri="{28A0092B-C50C-407E-A947-70E740481C1C}">
                <a14:useLocalDpi xmlns:a14="http://schemas.microsoft.com/office/drawing/2010/main" val="0"/>
              </a:ext>
            </a:extLst>
          </a:blip>
          <a:srcRect l="10001" t="10902" r="9999"/>
          <a:stretch/>
        </p:blipFill>
        <p:spPr bwMode="auto">
          <a:xfrm>
            <a:off x="0" y="-1"/>
            <a:ext cx="9144000" cy="67722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flaying live Judean prisoners, from Nineveh, circa 700 BC</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brought out the people and set them to work with saws, iron picks, and iron axes</a:t>
            </a:r>
          </a:p>
        </p:txBody>
      </p:sp>
    </p:spTree>
    <p:extLst>
      <p:ext uri="{BB962C8B-B14F-4D97-AF65-F5344CB8AC3E}">
        <p14:creationId xmlns:p14="http://schemas.microsoft.com/office/powerpoint/2010/main" val="290322856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331156B-B223-4699-8755-280560A385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20140"/>
            <a:ext cx="9144000" cy="4617720"/>
          </a:xfrm>
          <a:prstGeom prst="rect">
            <a:avLst/>
          </a:prstGeom>
        </p:spPr>
      </p:pic>
      <p:sp>
        <p:nvSpPr>
          <p:cNvPr id="2" name="Text Placeholder 1"/>
          <p:cNvSpPr>
            <a:spLocks noGrp="1"/>
          </p:cNvSpPr>
          <p:nvPr>
            <p:ph type="body" sz="quarter" idx="10"/>
          </p:nvPr>
        </p:nvSpPr>
        <p:spPr/>
        <p:txBody>
          <a:bodyPr/>
          <a:lstStyle/>
          <a:p>
            <a:r>
              <a:rPr lang="en-US" dirty="0"/>
              <a:t>Slaves carrying wooden posts used for moving a human-headed bull colossus, circa 700 BC</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brought out the people and set them to work with saws, iron picks, and iron axes</a:t>
            </a:r>
          </a:p>
        </p:txBody>
      </p:sp>
    </p:spTree>
    <p:extLst>
      <p:ext uri="{BB962C8B-B14F-4D97-AF65-F5344CB8AC3E}">
        <p14:creationId xmlns:p14="http://schemas.microsoft.com/office/powerpoint/2010/main" val="381225210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ris\Documents\Bolen\PCB size\British Museum-pcb\Assyria\Nineveh, prisoners clear rocks in baskets from quarry, reign of Sennacherib, adr1805195408.jpg"/>
          <p:cNvPicPr>
            <a:picLocks noChangeAspect="1" noChangeArrowheads="1"/>
          </p:cNvPicPr>
          <p:nvPr/>
        </p:nvPicPr>
        <p:blipFill rotWithShape="1">
          <a:blip r:embed="rId3">
            <a:extLst>
              <a:ext uri="{28A0092B-C50C-407E-A947-70E740481C1C}">
                <a14:useLocalDpi xmlns:a14="http://schemas.microsoft.com/office/drawing/2010/main" val="0"/>
              </a:ext>
            </a:extLst>
          </a:blip>
          <a:srcRect b="12650"/>
          <a:stretch/>
        </p:blipFill>
        <p:spPr bwMode="auto">
          <a:xfrm>
            <a:off x="0" y="60545"/>
            <a:ext cx="9144000" cy="679745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Prisoners clear rocks in baskets from a quarry, from Nineveh, circa 700 BC</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brought out the people and set them to work with saws, iron picks, and iron axes</a:t>
            </a:r>
          </a:p>
        </p:txBody>
      </p:sp>
    </p:spTree>
    <p:extLst>
      <p:ext uri="{BB962C8B-B14F-4D97-AF65-F5344CB8AC3E}">
        <p14:creationId xmlns:p14="http://schemas.microsoft.com/office/powerpoint/2010/main" val="395405541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54AAACC-4EB3-43D1-A4BA-20DF21A6E0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Prisoners of war hauling a sledge, from Nineveh, reign of Sennacherib, circa 700 BC</a:t>
            </a:r>
          </a:p>
        </p:txBody>
      </p:sp>
      <p:sp>
        <p:nvSpPr>
          <p:cNvPr id="3" name="Text Placeholder 2"/>
          <p:cNvSpPr>
            <a:spLocks noGrp="1"/>
          </p:cNvSpPr>
          <p:nvPr>
            <p:ph type="body" sz="quarter" idx="12"/>
          </p:nvPr>
        </p:nvSpPr>
        <p:spPr/>
        <p:txBody>
          <a:bodyPr/>
          <a:lstStyle/>
          <a:p>
            <a:r>
              <a:rPr lang="en-US" dirty="0"/>
              <a:t>12:31</a:t>
            </a:r>
          </a:p>
        </p:txBody>
      </p:sp>
      <p:sp>
        <p:nvSpPr>
          <p:cNvPr id="4" name="Title 3"/>
          <p:cNvSpPr>
            <a:spLocks noGrp="1"/>
          </p:cNvSpPr>
          <p:nvPr>
            <p:ph type="title"/>
          </p:nvPr>
        </p:nvSpPr>
        <p:spPr/>
        <p:txBody>
          <a:bodyPr/>
          <a:lstStyle/>
          <a:p>
            <a:r>
              <a:rPr lang="en-US" dirty="0"/>
              <a:t>He brought out the people and set them to work with saws, iron picks, and iron axes</a:t>
            </a:r>
          </a:p>
        </p:txBody>
      </p:sp>
    </p:spTree>
    <p:extLst>
      <p:ext uri="{BB962C8B-B14F-4D97-AF65-F5344CB8AC3E}">
        <p14:creationId xmlns:p14="http://schemas.microsoft.com/office/powerpoint/2010/main" val="19078386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D:\0Images\00Jordan adds\Amman\sr\Amman Citadel northern end view to nw.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D:\0Images\00Jordan adds\Amman\sr\Amman Citadel northern wall from w.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D:\0Images\00Jordan adds\Amman\sr\Amman Citadel entrance to underground reservoir.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E:\0Adds 2004\06 Jordan\1024\Other\Plain north of Amman.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1022</TotalTime>
  <Words>8297</Words>
  <Application>Microsoft Office PowerPoint</Application>
  <PresentationFormat>On-screen Show (4:3)</PresentationFormat>
  <Paragraphs>763</Paragraphs>
  <Slides>110</Slides>
  <Notes>110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110</vt:i4>
      </vt:variant>
    </vt:vector>
  </HeadingPairs>
  <TitlesOfParts>
    <vt:vector size="115" baseType="lpstr">
      <vt:lpstr>Arial</vt:lpstr>
      <vt:lpstr>Calibri</vt:lpstr>
      <vt:lpstr>SBL BibLit</vt:lpstr>
      <vt:lpstr>Times New Roman</vt:lpstr>
      <vt:lpstr>PhotoCompanion</vt:lpstr>
      <vt:lpstr>2 Samuel 12</vt:lpstr>
      <vt:lpstr>Then Yahweh sent Nathan to David</vt:lpstr>
      <vt:lpstr>Then Yahweh sent Nathan to David</vt:lpstr>
      <vt:lpstr>Then Yahweh sent Nathan to David</vt:lpstr>
      <vt:lpstr>Then Yahweh sent Nathan to David</vt:lpstr>
      <vt:lpstr>Then Yahweh sent Nathan to David</vt:lpstr>
      <vt:lpstr>Then Yahweh sent Nathan to David</vt:lpstr>
      <vt:lpstr>There were two men in one city, the one rich and the other poor</vt:lpstr>
      <vt:lpstr>There were two men in one city, the one rich and the other poor</vt:lpstr>
      <vt:lpstr>The rich man had very many flocks and herds</vt:lpstr>
      <vt:lpstr>The rich man had very many flocks and herds</vt:lpstr>
      <vt:lpstr>The rich man had very many flocks and herds</vt:lpstr>
      <vt:lpstr>The rich man had very many flocks and herds</vt:lpstr>
      <vt:lpstr>The rich man had very many flocks and herds</vt:lpstr>
      <vt:lpstr>The rich man had very many flocks and herds</vt:lpstr>
      <vt:lpstr>But the poor man had nothing save one little ewe lamb</vt:lpstr>
      <vt:lpstr>But the poor man had nothing save one little ewe lamb</vt:lpstr>
      <vt:lpstr>Which he had bought and nourished, and it grew up together with him and his children</vt:lpstr>
      <vt:lpstr>It ate from his food and drank of his cup and lay in his bosom</vt:lpstr>
      <vt:lpstr>It ate from his food and drank of his cup and lay in his bosom</vt:lpstr>
      <vt:lpstr>It ate from his food and drank of his cup and lay in his bosom</vt:lpstr>
      <vt:lpstr>It was like a daughter to him</vt:lpstr>
      <vt:lpstr>Then a traveler came to the rich man</vt:lpstr>
      <vt:lpstr>And he was unwilling to take of his own flock and of his own herd to prepare for the guest</vt:lpstr>
      <vt:lpstr>But took the poor man’s lamb and prepared it for the man that had come to him</vt:lpstr>
      <vt:lpstr>Then David said, “As Yahweh lives, the man that has done this is worthy of death!”</vt:lpstr>
      <vt:lpstr>He shall restore the lamb fourfold, because he did this thing, and because he had no pity</vt:lpstr>
      <vt:lpstr> Then Nathan said to David, “You are the man!”</vt:lpstr>
      <vt:lpstr> Then Nathan said to David, “You are the man!”</vt:lpstr>
      <vt:lpstr>Thus says Yahweh, God of Israel, “I anointed you king over Israel”</vt:lpstr>
      <vt:lpstr>Thus says Yahweh, God of Israel, “I anointed you king over Israel”</vt:lpstr>
      <vt:lpstr>Thus says Yahweh, God of Israel, “I anointed you king over Israel”</vt:lpstr>
      <vt:lpstr>I am the One who delivered you from the hand of Saul</vt:lpstr>
      <vt:lpstr>I am the One who delivered you from the hand of Saul</vt:lpstr>
      <vt:lpstr>I gave you your master’s house and gave your master’s wives into your arms</vt:lpstr>
      <vt:lpstr>You have struck down Uriah the Hittite with the sword</vt:lpstr>
      <vt:lpstr>You have struck down Uriah the Hittite with the sword</vt:lpstr>
      <vt:lpstr>You have taken his wife to be your wife</vt:lpstr>
      <vt:lpstr>You have killed him with the sword of the Ammonites</vt:lpstr>
      <vt:lpstr>Now the sword shall never depart from your house, because you have despised me</vt:lpstr>
      <vt:lpstr>I will raise up evil against you out of your own house</vt:lpstr>
      <vt:lpstr>I will give your wives to your companion, and he will lie with them in broad daylight</vt:lpstr>
      <vt:lpstr>You did this thing secretly, but I will do it before all Israel and in daylight</vt:lpstr>
      <vt:lpstr>Then David said to Nathan, “I have sinned against Yahweh”</vt:lpstr>
      <vt:lpstr>And Nathan said to David, “Yahweh has taken away your sin; you shall not die”</vt:lpstr>
      <vt:lpstr>However . . . the child that is born to you will surely die</vt:lpstr>
      <vt:lpstr>Then Yahweh struck the child that Uriah’s wife had borne to David, and he became very sick</vt:lpstr>
      <vt:lpstr>David sought God for the child. And David fasted and went in and lay all night on the ground</vt:lpstr>
      <vt:lpstr>Then the elders of his house tried to raise him up from the ground, but he was unwilling</vt:lpstr>
      <vt:lpstr>And it came to pass on the seventh day that the child died</vt:lpstr>
      <vt:lpstr>And it came to pass on the seventh day that the child died</vt:lpstr>
      <vt:lpstr>Now the servants of David were afraid to tell him that the child had died</vt:lpstr>
      <vt:lpstr>Then David saw that his servants were whispering and perceived the child was dead</vt:lpstr>
      <vt:lpstr>So David got up from the ground and washed and anointed himself and changed his clothes</vt:lpstr>
      <vt:lpstr>So David got up from the ground and washed and anointed himself and changed his clothes</vt:lpstr>
      <vt:lpstr>So David got up from the ground and washed and anointed himself and changed his clothes</vt:lpstr>
      <vt:lpstr>Then he came into the house of Yahweh and worshipped</vt:lpstr>
      <vt:lpstr>Then he came to his own house, and when he asked, they set bread before him and he ate</vt:lpstr>
      <vt:lpstr>Why did you fast and weep when the child lived, but when he died you got up and ate food?</vt:lpstr>
      <vt:lpstr>David said, “Who knows, Yahweh may be gracious to me, and the child might live”</vt:lpstr>
      <vt:lpstr>David said, “Who knows, Yahweh may be gracious to me, and the child might live”</vt:lpstr>
      <vt:lpstr>But now, can I bring him back again? I shall go to him, but he will not return to me</vt:lpstr>
      <vt:lpstr>David comforted Bathsheba his wife</vt:lpstr>
      <vt:lpstr>David comforted Bathsheba his wife and went in to her</vt:lpstr>
      <vt:lpstr>David comforted Bathsheba his wife and went in to her</vt:lpstr>
      <vt:lpstr>David comforted Bathsheba his wife and went in to her</vt:lpstr>
      <vt:lpstr>And he lay with her, and she bore a son</vt:lpstr>
      <vt:lpstr>David called his name Solomon, and Yahweh loved him</vt:lpstr>
      <vt:lpstr>And Yahweh sent word by Nathan the prophet, and he named him Jedidiah for Yahweh’s sake</vt:lpstr>
      <vt:lpstr>Now Joab fought against Rabbah of the Ammonites and took the royal city</vt:lpstr>
      <vt:lpstr>Now Joab fought against Rabbah of the Ammonites and took the royal city</vt:lpstr>
      <vt:lpstr>Now Joab fought against Rabbah of the Ammonites and took the royal city</vt:lpstr>
      <vt:lpstr>Now Joab fought against Rabbah of the Ammonites and took the royal city</vt:lpstr>
      <vt:lpstr>Now Joab fought against Rabbah of the Ammonites and took the royal city</vt:lpstr>
      <vt:lpstr>Now Joab fought against Rabbah of the Ammonites and took the royal city</vt:lpstr>
      <vt:lpstr>Now Joab fought against Rabbah of the Ammonites and took the royal city</vt:lpstr>
      <vt:lpstr>I have fought against Rabbah; I have captured the city’s water supply</vt:lpstr>
      <vt:lpstr>Therefore gather the rest of the people together and besiege the city and take it</vt:lpstr>
      <vt:lpstr>Therefore gather the rest of the people together and besiege the city and take it</vt:lpstr>
      <vt:lpstr>So David gathered all the people together and went to Rabbah, fought against it, and took it</vt:lpstr>
      <vt:lpstr>So David gathered all the people together and went to Rabbah, fought against it, and took it</vt:lpstr>
      <vt:lpstr>So David gathered all the people together and went to Rabbah, fought against it, and took it</vt:lpstr>
      <vt:lpstr>So David gathered all the people together and went to Rabbah, fought against it, and took it</vt:lpstr>
      <vt:lpstr>He took the crown of their king from off his head</vt:lpstr>
      <vt:lpstr>He took the crown of their king from off his head</vt:lpstr>
      <vt:lpstr>He took the crown of their king from off his head</vt:lpstr>
      <vt:lpstr>The weight of it was a talent of gold, and in it was a precious stone</vt:lpstr>
      <vt:lpstr>The weight of it was a talent of gold, and in it was a precious stone</vt:lpstr>
      <vt:lpstr>The weight of it was a talent of gold, and in it was a precious stone</vt:lpstr>
      <vt:lpstr>The weight of it was a talent of gold, and in it was a precious stone</vt:lpstr>
      <vt:lpstr>The weight of it was a talent of gold, and in it was a precious stone</vt:lpstr>
      <vt:lpstr>And he brought out the spoil of the city, a very great amount</vt:lpstr>
      <vt:lpstr>And he brought out the spoil of the city, a very great amount</vt:lpstr>
      <vt:lpstr>And he brought out the spoil of the city, a very great amount</vt:lpstr>
      <vt:lpstr>And he brought out the spoil of the city, a very great amount</vt:lpstr>
      <vt:lpstr>He brought out the people and set them to work with saws, iron picks, and iron axes</vt:lpstr>
      <vt:lpstr>He brought out the people and set them to work with saws, iron picks, and iron axes</vt:lpstr>
      <vt:lpstr>He brought out the people and set them to work with saws, iron picks, and iron axes</vt:lpstr>
      <vt:lpstr>He brought out the people and set them to work with saws, iron picks, and iron axes</vt:lpstr>
      <vt:lpstr>He brought out the people and set them to work with saws, iron picks, and iron axes</vt:lpstr>
      <vt:lpstr>He brought out the people and set them to work with saws, iron picks, and iron axes</vt:lpstr>
      <vt:lpstr>He brought out the people and set them to work with saws, iron picks, and iron axes</vt:lpstr>
      <vt:lpstr>He brought out the people and set them to work with saws, iron picks, and iron axes</vt:lpstr>
      <vt:lpstr>He brought out the people and set them to work with saws, iron picks, and iron axes</vt:lpstr>
      <vt:lpstr>He also made them work at making bricks</vt:lpstr>
      <vt:lpstr>He also made them work at making bricks</vt:lpstr>
      <vt:lpstr>He also made them work at making bricks</vt:lpstr>
      <vt:lpstr>He also made them work at making bricks</vt:lpstr>
      <vt:lpstr>Thus he did to all of the cities of the Ammonites</vt:lpstr>
      <vt:lpstr>Then David and all the people returned to Jerusalem</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12, Photo Companion to the Bible</dc:title>
  <dc:subject>Photo Companion to the Bible</dc:subject>
  <dc:creator>BiblePlaces.com</dc:creator>
  <cp:lastModifiedBy>Todd Bolen</cp:lastModifiedBy>
  <cp:revision>94</cp:revision>
  <dcterms:created xsi:type="dcterms:W3CDTF">2020-04-09T20:39:07Z</dcterms:created>
  <dcterms:modified xsi:type="dcterms:W3CDTF">2021-12-27T00:42:06Z</dcterms:modified>
</cp:coreProperties>
</file>